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 id="2147484692" r:id="rId2"/>
  </p:sldMasterIdLst>
  <p:notesMasterIdLst>
    <p:notesMasterId r:id="rId39"/>
  </p:notesMasterIdLst>
  <p:sldIdLst>
    <p:sldId id="1391" r:id="rId3"/>
    <p:sldId id="1464" r:id="rId4"/>
    <p:sldId id="1468" r:id="rId5"/>
    <p:sldId id="1465" r:id="rId6"/>
    <p:sldId id="1466" r:id="rId7"/>
    <p:sldId id="1467" r:id="rId8"/>
    <p:sldId id="1470" r:id="rId9"/>
    <p:sldId id="1477" r:id="rId10"/>
    <p:sldId id="1473" r:id="rId11"/>
    <p:sldId id="1474" r:id="rId12"/>
    <p:sldId id="1476" r:id="rId13"/>
    <p:sldId id="1478" r:id="rId14"/>
    <p:sldId id="1479" r:id="rId15"/>
    <p:sldId id="1491" r:id="rId16"/>
    <p:sldId id="1392" r:id="rId17"/>
    <p:sldId id="1516" r:id="rId18"/>
    <p:sldId id="1368" r:id="rId19"/>
    <p:sldId id="1369" r:id="rId20"/>
    <p:sldId id="1492" r:id="rId21"/>
    <p:sldId id="1493" r:id="rId22"/>
    <p:sldId id="1495" r:id="rId23"/>
    <p:sldId id="1510" r:id="rId24"/>
    <p:sldId id="1515" r:id="rId25"/>
    <p:sldId id="1503" r:id="rId26"/>
    <p:sldId id="1505" r:id="rId27"/>
    <p:sldId id="1506" r:id="rId28"/>
    <p:sldId id="1517" r:id="rId29"/>
    <p:sldId id="1507" r:id="rId30"/>
    <p:sldId id="1508" r:id="rId31"/>
    <p:sldId id="1518" r:id="rId32"/>
    <p:sldId id="1519" r:id="rId33"/>
    <p:sldId id="1520" r:id="rId34"/>
    <p:sldId id="1521" r:id="rId35"/>
    <p:sldId id="1522" r:id="rId36"/>
    <p:sldId id="1523" r:id="rId37"/>
    <p:sldId id="10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p:scale>
          <a:sx n="116" d="100"/>
          <a:sy n="116" d="100"/>
        </p:scale>
        <p:origin x="-14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5FDF8-7A82-4E19-A826-2053E25AD9DF}" type="datetimeFigureOut">
              <a:rPr lang="x-none" smtClean="0"/>
              <a:pPr/>
              <a:t>30.6.2016</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9E013-E393-4AF8-AFB9-5CFB1CC95D74}" type="slidenum">
              <a:rPr lang="x-none" smtClean="0"/>
              <a:pPr/>
              <a:t>‹#›</a:t>
            </a:fld>
            <a:endParaRPr lang="x-none"/>
          </a:p>
        </p:txBody>
      </p:sp>
    </p:spTree>
    <p:extLst>
      <p:ext uri="{BB962C8B-B14F-4D97-AF65-F5344CB8AC3E}">
        <p14:creationId xmlns:p14="http://schemas.microsoft.com/office/powerpoint/2010/main" val="87291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8436" name="Slide Number Placeholder 3"/>
          <p:cNvSpPr>
            <a:spLocks noGrp="1"/>
          </p:cNvSpPr>
          <p:nvPr>
            <p:ph type="sldNum" sz="quarter" idx="5"/>
          </p:nvPr>
        </p:nvSpPr>
        <p:spPr>
          <a:noFill/>
        </p:spPr>
        <p:txBody>
          <a:bodyPr/>
          <a:lstStyle/>
          <a:p>
            <a:fld id="{0E623B42-55AA-4736-90A4-E4BCE3BAE369}" type="slidenum">
              <a:rPr lang="en-US"/>
              <a:pPr/>
              <a:t>1</a:t>
            </a:fld>
            <a:endParaRPr lang="en-US"/>
          </a:p>
        </p:txBody>
      </p:sp>
    </p:spTree>
    <p:extLst>
      <p:ext uri="{BB962C8B-B14F-4D97-AF65-F5344CB8AC3E}">
        <p14:creationId xmlns:p14="http://schemas.microsoft.com/office/powerpoint/2010/main" val="358849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7</a:t>
            </a:fld>
            <a:endParaRPr lang="x-none">
              <a:solidFill>
                <a:prstClr val="black"/>
              </a:solidFill>
            </a:endParaRPr>
          </a:p>
        </p:txBody>
      </p:sp>
    </p:spTree>
    <p:extLst>
      <p:ext uri="{BB962C8B-B14F-4D97-AF65-F5344CB8AC3E}">
        <p14:creationId xmlns:p14="http://schemas.microsoft.com/office/powerpoint/2010/main" val="225420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8</a:t>
            </a:fld>
            <a:endParaRPr lang="x-none">
              <a:solidFill>
                <a:prstClr val="black"/>
              </a:solidFill>
            </a:endParaRPr>
          </a:p>
        </p:txBody>
      </p:sp>
    </p:spTree>
    <p:extLst>
      <p:ext uri="{BB962C8B-B14F-4D97-AF65-F5344CB8AC3E}">
        <p14:creationId xmlns:p14="http://schemas.microsoft.com/office/powerpoint/2010/main" val="3717330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E013-E393-4AF8-AFB9-5CFB1CC95D74}" type="slidenum">
              <a:rPr lang="x-none" smtClean="0">
                <a:solidFill>
                  <a:prstClr val="black"/>
                </a:solidFill>
              </a:rPr>
              <a:pPr/>
              <a:t>21</a:t>
            </a:fld>
            <a:endParaRPr lang="x-none">
              <a:solidFill>
                <a:prstClr val="black"/>
              </a:solidFill>
            </a:endParaRPr>
          </a:p>
        </p:txBody>
      </p:sp>
    </p:spTree>
    <p:extLst>
      <p:ext uri="{BB962C8B-B14F-4D97-AF65-F5344CB8AC3E}">
        <p14:creationId xmlns:p14="http://schemas.microsoft.com/office/powerpoint/2010/main" val="2320843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FEC94-39BD-493E-870D-988F431A6DAC}"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AEE84-5771-4749-8454-202560549175}"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EC1F-3842-4EA3-A031-FF80C5576B8A}"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sr-Cyrl-R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9271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4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sr-Cyrl-R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739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3194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sr-Cyrl-R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8" name="Footer Placeholder 7"/>
          <p:cNvSpPr>
            <a:spLocks noGrp="1"/>
          </p:cNvSpPr>
          <p:nvPr>
            <p:ph type="ftr" sz="quarter" idx="11"/>
          </p:nvPr>
        </p:nvSpPr>
        <p:spPr/>
        <p:txBody>
          <a:bodyPr/>
          <a:lstStyle/>
          <a:p>
            <a:endParaRPr lang="en-US">
              <a:solidFill>
                <a:srgbClr val="DBF5F9"/>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8800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4" name="Footer Placeholder 3"/>
          <p:cNvSpPr>
            <a:spLocks noGrp="1"/>
          </p:cNvSpPr>
          <p:nvPr>
            <p:ph type="ftr" sz="quarter" idx="11"/>
          </p:nvPr>
        </p:nvSpPr>
        <p:spPr/>
        <p:txBody>
          <a:bodyPr/>
          <a:lstStyle/>
          <a:p>
            <a:endParaRPr lang="en-US">
              <a:solidFill>
                <a:srgbClr val="DBF5F9"/>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9758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3" name="Footer Placeholder 2"/>
          <p:cNvSpPr>
            <a:spLocks noGrp="1"/>
          </p:cNvSpPr>
          <p:nvPr>
            <p:ph type="ftr" sz="quarter" idx="11"/>
          </p:nvPr>
        </p:nvSpPr>
        <p:spPr/>
        <p:txBody>
          <a:bodyPr/>
          <a:lstStyle/>
          <a:p>
            <a:endParaRPr lang="en-US">
              <a:solidFill>
                <a:srgbClr val="DBF5F9"/>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0056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r-Cyrl-R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36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DB54D-F33C-415E-A843-354D3906752E}"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r-Cyrl-R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r-Cyrl-R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6" name="Footer Placeholder 5"/>
          <p:cNvSpPr>
            <a:spLocks noGrp="1"/>
          </p:cNvSpPr>
          <p:nvPr>
            <p:ph type="ftr" sz="quarter" idx="11"/>
          </p:nvPr>
        </p:nvSpPr>
        <p:spPr/>
        <p:txBody>
          <a:bodyPr/>
          <a:lstStyle/>
          <a:p>
            <a:endParaRPr lang="en-US">
              <a:solidFill>
                <a:srgbClr val="DBF5F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6775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7987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olidFill>
              </a:rPr>
              <a:pPr/>
              <a:t>6/30/2016</a:t>
            </a:fld>
            <a:endParaRPr lang="en-US">
              <a:solidFill>
                <a:srgbClr val="DBF5F9"/>
              </a:solidFill>
            </a:endParaRPr>
          </a:p>
        </p:txBody>
      </p:sp>
      <p:sp>
        <p:nvSpPr>
          <p:cNvPr id="5" name="Footer Placeholder 4"/>
          <p:cNvSpPr>
            <a:spLocks noGrp="1"/>
          </p:cNvSpPr>
          <p:nvPr>
            <p:ph type="ftr" sz="quarter" idx="11"/>
          </p:nvPr>
        </p:nvSpPr>
        <p:spPr/>
        <p:txBody>
          <a:bodyPr/>
          <a:lstStyle/>
          <a:p>
            <a:endParaRPr lang="en-US">
              <a:solidFill>
                <a:srgbClr val="DBF5F9"/>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846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73BEC-E9FD-475D-9033-3B04FB06EF89}"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E4143-F29C-46EB-B630-25DB26AC8991}" type="datetime1">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D32A6-5AD5-4E8E-B2CA-87D89FC20134}" type="datetime1">
              <a:rPr lang="en-US" smtClean="0"/>
              <a:pPr/>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9F596E-A8F7-46C5-BD30-C8AC30097D30}" type="datetime1">
              <a:rPr lang="en-US" smtClean="0"/>
              <a:pPr/>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B9600-5CD9-4497-B580-0BFE02623F37}" type="datetime1">
              <a:rPr lang="en-US" smtClean="0"/>
              <a:pPr/>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A60C2-F176-4028-B93B-86E057A293EE}" type="datetime1">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0345-22D6-4EC3-A0DF-6A874EBC1EF8}" type="datetime1">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6FF57-DCE5-4B9E-93FF-AB80D8AB533D}" type="datetime1">
              <a:rPr lang="en-US" smtClean="0"/>
              <a:pPr/>
              <a:t>6/30/2016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sr-Cyrl-R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A6FF57-DCE5-4B9E-93FF-AB80D8AB533D}" type="datetime1">
              <a:rPr lang="en-US" smtClean="0"/>
              <a:pPr/>
              <a:t>6/30/2016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69772683"/>
      </p:ext>
    </p:extLst>
  </p:cSld>
  <p:clrMap bg1="lt1" tx1="dk1" bg2="lt2" tx2="dk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31800" y="1196975"/>
            <a:ext cx="8280400" cy="5102225"/>
          </a:xfrm>
        </p:spPr>
        <p:txBody>
          <a:bodyPr rtlCol="0">
            <a:noAutofit/>
          </a:bodyPr>
          <a:lstStyle/>
          <a:p>
            <a:pPr lvl="2" eaLnBrk="1" fontAlgn="auto" hangingPunct="1">
              <a:spcAft>
                <a:spcPts val="0"/>
              </a:spcAft>
              <a:buFont typeface="Courier New" pitchFamily="49" charset="0"/>
              <a:buChar char="o"/>
              <a:defRPr/>
            </a:pPr>
            <a:endParaRPr lang="x-none" sz="2800" dirty="0" smtClean="0">
              <a:latin typeface="Times New Roman" pitchFamily="18" charset="0"/>
              <a:cs typeface="Times New Roman" pitchFamily="18" charset="0"/>
            </a:endParaRPr>
          </a:p>
          <a:p>
            <a:pPr lvl="2" eaLnBrk="1" fontAlgn="auto" hangingPunct="1">
              <a:spcAft>
                <a:spcPts val="0"/>
              </a:spcAft>
              <a:buFont typeface="Arial" pitchFamily="34" charset="0"/>
              <a:buNone/>
              <a:defRPr/>
            </a:pPr>
            <a:endParaRPr lang="x-none" sz="2800" b="1" dirty="0" smtClean="0">
              <a:solidFill>
                <a:schemeClr val="tx1">
                  <a:lumMod val="65000"/>
                  <a:lumOff val="35000"/>
                </a:schemeClr>
              </a:solidFill>
              <a:latin typeface="Times New Roman" pitchFamily="18" charset="0"/>
              <a:cs typeface="Times New Roman" pitchFamily="18" charset="0"/>
            </a:endParaRPr>
          </a:p>
          <a:p>
            <a:pPr lvl="2" algn="ctr" eaLnBrk="1" fontAlgn="auto" hangingPunct="1">
              <a:spcAft>
                <a:spcPts val="0"/>
              </a:spcAft>
              <a:buFont typeface="Arial" pitchFamily="34" charset="0"/>
              <a:buNone/>
              <a:defRPr/>
            </a:pPr>
            <a:r>
              <a:rPr lang="sr-Cyrl-RS" sz="2800" b="1" dirty="0" smtClean="0">
                <a:solidFill>
                  <a:schemeClr val="tx2"/>
                </a:solidFill>
                <a:latin typeface="Times New Roman" pitchFamily="18" charset="0"/>
                <a:cs typeface="Times New Roman" pitchFamily="18" charset="0"/>
              </a:rPr>
              <a:t>ПРАКС</a:t>
            </a:r>
            <a:r>
              <a:rPr lang="en-US" sz="2800" b="1" dirty="0" smtClean="0">
                <a:solidFill>
                  <a:schemeClr val="tx2"/>
                </a:solidFill>
                <a:latin typeface="Times New Roman" pitchFamily="18" charset="0"/>
                <a:cs typeface="Times New Roman" pitchFamily="18" charset="0"/>
              </a:rPr>
              <a:t>A</a:t>
            </a:r>
            <a:r>
              <a:rPr lang="sr-Cyrl-RS" sz="2800" b="1" dirty="0" smtClean="0">
                <a:solidFill>
                  <a:schemeClr val="tx2"/>
                </a:solidFill>
                <a:latin typeface="Times New Roman" pitchFamily="18" charset="0"/>
                <a:cs typeface="Times New Roman" pitchFamily="18" charset="0"/>
              </a:rPr>
              <a:t> РЕПУБЛИЧКЕ КОМИСИЈЕ</a:t>
            </a:r>
          </a:p>
          <a:p>
            <a:pPr lvl="2" algn="ctr" eaLnBrk="1" fontAlgn="auto" hangingPunct="1">
              <a:spcAft>
                <a:spcPts val="0"/>
              </a:spcAft>
              <a:buFont typeface="Arial" pitchFamily="34" charset="0"/>
              <a:buNone/>
              <a:defRPr/>
            </a:pPr>
            <a:r>
              <a:rPr lang="sr-Cyrl-RS" sz="2800" b="1" dirty="0" smtClean="0">
                <a:solidFill>
                  <a:schemeClr val="tx2"/>
                </a:solidFill>
                <a:latin typeface="Times New Roman" pitchFamily="18" charset="0"/>
                <a:cs typeface="Times New Roman" pitchFamily="18" charset="0"/>
              </a:rPr>
              <a:t>ЗА ЗАШТИТУ ПРАВА</a:t>
            </a:r>
            <a:r>
              <a:rPr lang="sr-Cyrl-CS" sz="2800" b="1" dirty="0" smtClean="0">
                <a:solidFill>
                  <a:schemeClr val="tx1">
                    <a:lumMod val="65000"/>
                    <a:lumOff val="35000"/>
                  </a:schemeClr>
                </a:solidFill>
                <a:latin typeface="Times New Roman" pitchFamily="18" charset="0"/>
                <a:cs typeface="Times New Roman" pitchFamily="18" charset="0"/>
              </a:rPr>
              <a:t>	</a:t>
            </a:r>
            <a:r>
              <a:rPr lang="sr-Cyrl-CS" sz="2800" b="1" dirty="0" smtClean="0">
                <a:solidFill>
                  <a:schemeClr val="accent4">
                    <a:lumMod val="75000"/>
                  </a:schemeClr>
                </a:solidFill>
                <a:latin typeface="Times New Roman" pitchFamily="18" charset="0"/>
                <a:cs typeface="Times New Roman" pitchFamily="18" charset="0"/>
              </a:rPr>
              <a:t>     </a:t>
            </a:r>
            <a:endParaRPr lang="sr-Latn-RS" sz="2800" b="1" dirty="0" smtClean="0">
              <a:solidFill>
                <a:schemeClr val="accent4">
                  <a:lumMod val="75000"/>
                </a:schemeClr>
              </a:solidFill>
              <a:latin typeface="Times New Roman" pitchFamily="18" charset="0"/>
              <a:cs typeface="Times New Roman" pitchFamily="18" charset="0"/>
            </a:endParaRPr>
          </a:p>
          <a:p>
            <a:pPr lvl="2">
              <a:buNone/>
              <a:defRPr/>
            </a:pPr>
            <a:r>
              <a:rPr lang="sr-Cyrl-CS" sz="1800" b="1" dirty="0" smtClean="0">
                <a:solidFill>
                  <a:schemeClr val="accent4">
                    <a:lumMod val="75000"/>
                  </a:schemeClr>
                </a:solidFill>
                <a:latin typeface="Times New Roman" pitchFamily="18" charset="0"/>
                <a:cs typeface="Times New Roman" pitchFamily="18" charset="0"/>
              </a:rPr>
              <a:t>						</a:t>
            </a:r>
          </a:p>
          <a:p>
            <a:pPr lvl="2">
              <a:buNone/>
              <a:defRPr/>
            </a:pPr>
            <a:endParaRPr lang="sr-Cyrl-CS" sz="1800" b="1" dirty="0">
              <a:solidFill>
                <a:schemeClr val="accent4">
                  <a:lumMod val="75000"/>
                </a:schemeClr>
              </a:solidFill>
              <a:latin typeface="Times New Roman" pitchFamily="18" charset="0"/>
              <a:cs typeface="Times New Roman" pitchFamily="18" charset="0"/>
            </a:endParaRPr>
          </a:p>
          <a:p>
            <a:pPr lvl="2" algn="r">
              <a:buNone/>
              <a:defRPr/>
            </a:pPr>
            <a:r>
              <a:rPr lang="en-US" sz="1800" b="1" dirty="0" smtClean="0">
                <a:solidFill>
                  <a:schemeClr val="accent4">
                    <a:lumMod val="75000"/>
                  </a:schemeClr>
                </a:solidFill>
                <a:latin typeface="Times New Roman" pitchFamily="18" charset="0"/>
                <a:cs typeface="Times New Roman" pitchFamily="18" charset="0"/>
              </a:rPr>
              <a:t>Ja</a:t>
            </a:r>
            <a:r>
              <a:rPr lang="sr-Cyrl-RS" sz="1800" b="1" dirty="0" smtClean="0">
                <a:solidFill>
                  <a:schemeClr val="accent4">
                    <a:lumMod val="75000"/>
                  </a:schemeClr>
                </a:solidFill>
                <a:latin typeface="Times New Roman" pitchFamily="18" charset="0"/>
                <a:cs typeface="Times New Roman" pitchFamily="18" charset="0"/>
              </a:rPr>
              <a:t>смина Миленковић</a:t>
            </a:r>
          </a:p>
          <a:p>
            <a:pPr lvl="2" algn="r">
              <a:buNone/>
              <a:defRPr/>
            </a:pPr>
            <a:r>
              <a:rPr lang="sr-Cyrl-RS" sz="1800" b="1" dirty="0" smtClean="0">
                <a:solidFill>
                  <a:schemeClr val="accent4">
                    <a:lumMod val="75000"/>
                  </a:schemeClr>
                </a:solidFill>
                <a:latin typeface="Times New Roman" pitchFamily="18" charset="0"/>
                <a:cs typeface="Times New Roman" pitchFamily="18" charset="0"/>
              </a:rPr>
              <a:t>Члан Републичке комисије за заштиту права</a:t>
            </a:r>
            <a:endParaRPr lang="sr-Cyrl-CS" sz="1800" dirty="0" smtClean="0">
              <a:latin typeface="Times New Roman" pitchFamily="18" charset="0"/>
              <a:cs typeface="Times New Roman" pitchFamily="18" charset="0"/>
            </a:endParaRPr>
          </a:p>
          <a:p>
            <a:pPr lvl="2" eaLnBrk="1" fontAlgn="auto" hangingPunct="1">
              <a:spcAft>
                <a:spcPts val="0"/>
              </a:spcAft>
              <a:buFont typeface="Arial" pitchFamily="34" charset="0"/>
              <a:buNone/>
              <a:defRPr/>
            </a:pPr>
            <a:endParaRPr lang="sr-Cyrl-CS" sz="1800" dirty="0" smtClean="0">
              <a:latin typeface="Times New Roman" pitchFamily="18" charset="0"/>
              <a:cs typeface="Times New Roman" pitchFamily="18" charset="0"/>
            </a:endParaRPr>
          </a:p>
          <a:p>
            <a:pPr lvl="2" eaLnBrk="1" fontAlgn="auto" hangingPunct="1">
              <a:spcAft>
                <a:spcPts val="0"/>
              </a:spcAft>
              <a:buFont typeface="Arial" pitchFamily="34" charset="0"/>
              <a:buNone/>
              <a:defRPr/>
            </a:pPr>
            <a:endParaRPr lang="sr-Cyrl-CS" sz="1800" dirty="0" smtClean="0">
              <a:latin typeface="Times New Roman" pitchFamily="18" charset="0"/>
              <a:cs typeface="Times New Roman" pitchFamily="18" charset="0"/>
            </a:endParaRPr>
          </a:p>
          <a:p>
            <a:pPr lvl="2" eaLnBrk="1" fontAlgn="auto" hangingPunct="1">
              <a:spcAft>
                <a:spcPts val="0"/>
              </a:spcAft>
              <a:buFont typeface="Arial" pitchFamily="34" charset="0"/>
              <a:buNone/>
              <a:defRPr/>
            </a:pPr>
            <a:r>
              <a:rPr lang="sr-Cyrl-RS" sz="1800" i="1" dirty="0" smtClean="0">
                <a:solidFill>
                  <a:schemeClr val="accent4">
                    <a:lumMod val="75000"/>
                  </a:schemeClr>
                </a:solidFill>
                <a:latin typeface="Times New Roman" pitchFamily="18" charset="0"/>
                <a:cs typeface="Times New Roman" pitchFamily="18" charset="0"/>
              </a:rPr>
              <a:t>Златибор, јули</a:t>
            </a:r>
            <a:r>
              <a:rPr lang="sr-Cyrl-CS" sz="1800" i="1" dirty="0" smtClean="0">
                <a:solidFill>
                  <a:schemeClr val="accent4">
                    <a:lumMod val="75000"/>
                  </a:schemeClr>
                </a:solidFill>
                <a:latin typeface="Times New Roman" pitchFamily="18" charset="0"/>
                <a:cs typeface="Times New Roman" pitchFamily="18" charset="0"/>
              </a:rPr>
              <a:t> </a:t>
            </a:r>
            <a:r>
              <a:rPr lang="x-none" sz="1800" i="1" dirty="0" smtClean="0">
                <a:solidFill>
                  <a:schemeClr val="accent4">
                    <a:lumMod val="75000"/>
                  </a:schemeClr>
                </a:solidFill>
                <a:latin typeface="Times New Roman" pitchFamily="18" charset="0"/>
                <a:cs typeface="Times New Roman" pitchFamily="18" charset="0"/>
              </a:rPr>
              <a:t>201</a:t>
            </a:r>
            <a:r>
              <a:rPr lang="sr-Cyrl-RS" sz="1800" i="1" dirty="0" smtClean="0">
                <a:solidFill>
                  <a:schemeClr val="accent4">
                    <a:lumMod val="75000"/>
                  </a:schemeClr>
                </a:solidFill>
                <a:latin typeface="Times New Roman" pitchFamily="18" charset="0"/>
                <a:cs typeface="Times New Roman" pitchFamily="18" charset="0"/>
              </a:rPr>
              <a:t>6</a:t>
            </a:r>
            <a:r>
              <a:rPr lang="x-none" sz="1800" i="1" dirty="0" smtClean="0">
                <a:solidFill>
                  <a:schemeClr val="accent4">
                    <a:lumMod val="75000"/>
                  </a:schemeClr>
                </a:solidFill>
                <a:latin typeface="Times New Roman" pitchFamily="18" charset="0"/>
                <a:cs typeface="Times New Roman" pitchFamily="18" charset="0"/>
              </a:rPr>
              <a:t>. године</a:t>
            </a:r>
            <a:r>
              <a:rPr lang="x-none" sz="1800" dirty="0" smtClean="0">
                <a:solidFill>
                  <a:schemeClr val="accent4">
                    <a:lumMod val="75000"/>
                  </a:schemeClr>
                </a:solidFill>
                <a:latin typeface="Times New Roman" pitchFamily="18" charset="0"/>
                <a:cs typeface="Times New Roman" pitchFamily="18" charset="0"/>
              </a:rPr>
              <a:t>.</a:t>
            </a:r>
          </a:p>
          <a:p>
            <a:pPr lvl="2" eaLnBrk="1" fontAlgn="auto" hangingPunct="1">
              <a:spcAft>
                <a:spcPts val="0"/>
              </a:spcAft>
              <a:buFont typeface="Arial" pitchFamily="34" charset="0"/>
              <a:buNone/>
              <a:defRPr/>
            </a:pPr>
            <a:r>
              <a:rPr lang="x-none" sz="2800" dirty="0" smtClean="0">
                <a:latin typeface="Times New Roman" pitchFamily="18" charset="0"/>
                <a:cs typeface="Times New Roman" pitchFamily="18" charset="0"/>
              </a:rPr>
              <a:t>						</a:t>
            </a:r>
            <a:endParaRPr lang="x-none" sz="2200" b="1" dirty="0" smtClean="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92455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Однос претходног упозорења и захтева за заштиту права</a:t>
            </a:r>
            <a:endParaRPr lang="en-US"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sr-Cyrl-RS" sz="2400" dirty="0" smtClean="0">
                <a:latin typeface="Times New Roman" pitchFamily="18" charset="0"/>
                <a:cs typeface="Times New Roman" pitchFamily="18" charset="0"/>
              </a:rPr>
              <a:t>Одредбом члана 149. став 3. ЗЈН је </a:t>
            </a:r>
            <a:r>
              <a:rPr lang="sr-Cyrl-RS" sz="2400" dirty="0" err="1" smtClean="0">
                <a:latin typeface="Times New Roman" pitchFamily="18" charset="0"/>
                <a:cs typeface="Times New Roman" pitchFamily="18" charset="0"/>
              </a:rPr>
              <a:t>неусклађена</a:t>
            </a:r>
            <a:r>
              <a:rPr lang="sr-Cyrl-RS" sz="2400" dirty="0" smtClean="0">
                <a:latin typeface="Times New Roman" pitchFamily="18" charset="0"/>
                <a:cs typeface="Times New Roman" pitchFamily="18" charset="0"/>
              </a:rPr>
              <a:t> са одредбом члана 63. ЗЈН, но за </a:t>
            </a:r>
            <a:r>
              <a:rPr lang="sr-Cyrl-RS" sz="2400" dirty="0" err="1" smtClean="0">
                <a:latin typeface="Times New Roman" pitchFamily="18" charset="0"/>
                <a:cs typeface="Times New Roman" pitchFamily="18" charset="0"/>
              </a:rPr>
              <a:t>благовременост</a:t>
            </a:r>
            <a:r>
              <a:rPr lang="sr-Cyrl-RS" sz="2400" dirty="0" smtClean="0">
                <a:latin typeface="Times New Roman" pitchFamily="18" charset="0"/>
                <a:cs typeface="Times New Roman" pitchFamily="18" charset="0"/>
              </a:rPr>
              <a:t> подношења захтева за заштиту права, релевантна је одредба члана 149. ЗЈН</a:t>
            </a:r>
          </a:p>
          <a:p>
            <a:pPr algn="just">
              <a:buFont typeface="Wingdings" pitchFamily="2" charset="2"/>
              <a:buChar char="Ø"/>
            </a:pPr>
            <a:r>
              <a:rPr lang="sr-Cyrl-RS" sz="2400" dirty="0" smtClean="0">
                <a:latin typeface="Times New Roman" pitchFamily="18" charset="0"/>
                <a:cs typeface="Times New Roman" pitchFamily="18" charset="0"/>
              </a:rPr>
              <a:t>ЗЈН не регулише процедуру везано за „претходно упозорење“ (колико да претходи подношењу захтева за заштиту права, нити у ком року наручилац треба да по њему поступа)</a:t>
            </a:r>
          </a:p>
          <a:p>
            <a:pPr algn="just">
              <a:buFont typeface="Wingdings" pitchFamily="2" charset="2"/>
              <a:buChar char="Ø"/>
            </a:pPr>
            <a:r>
              <a:rPr lang="sr-Cyrl-RS" sz="2400" dirty="0" smtClean="0">
                <a:latin typeface="Times New Roman" pitchFamily="18" charset="0"/>
                <a:cs typeface="Times New Roman" pitchFamily="18" charset="0"/>
              </a:rPr>
              <a:t>Оно јесте </a:t>
            </a:r>
            <a:r>
              <a:rPr lang="sr-Cyrl-RS" sz="2400" b="1" dirty="0" smtClean="0">
                <a:latin typeface="Times New Roman" pitchFamily="18" charset="0"/>
                <a:cs typeface="Times New Roman" pitchFamily="18" charset="0"/>
              </a:rPr>
              <a:t>предуслов</a:t>
            </a:r>
            <a:r>
              <a:rPr lang="sr-Cyrl-RS" sz="2400" dirty="0" smtClean="0">
                <a:latin typeface="Times New Roman" pitchFamily="18" charset="0"/>
                <a:cs typeface="Times New Roman" pitchFamily="18" charset="0"/>
              </a:rPr>
              <a:t> за подношење захтева за заштиту права, тенденција је да се ова обавеза понуђача „флексибилно тумачи“ (у погледу његовог временског и садржинског односа са захтевом за заштиту права)</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5941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Однос претходног упозорења и захтева за заштиту права</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sr-Cyrl-RS" sz="2600" dirty="0" smtClean="0">
                <a:latin typeface="Times New Roman" panose="02020603050405020304" pitchFamily="18" charset="0"/>
                <a:cs typeface="Times New Roman" panose="02020603050405020304" pitchFamily="18" charset="0"/>
              </a:rPr>
              <a:t>ако </a:t>
            </a:r>
            <a:r>
              <a:rPr lang="sr-Cyrl-RS" sz="2600" dirty="0">
                <a:latin typeface="Times New Roman" panose="02020603050405020304" pitchFamily="18" charset="0"/>
                <a:cs typeface="Times New Roman" panose="02020603050405020304" pitchFamily="18" charset="0"/>
              </a:rPr>
              <a:t>је на неке повреде било раније упозорено у претходном упозорењу, а на неке није, </a:t>
            </a:r>
            <a:r>
              <a:rPr lang="sr-Cyrl-RS" sz="2600" dirty="0" smtClean="0">
                <a:latin typeface="Times New Roman" panose="02020603050405020304" pitchFamily="18" charset="0"/>
                <a:cs typeface="Times New Roman" panose="02020603050405020304" pitchFamily="18" charset="0"/>
              </a:rPr>
              <a:t>одбациће се </a:t>
            </a:r>
            <a:r>
              <a:rPr lang="sr-Cyrl-RS" sz="2600" dirty="0">
                <a:latin typeface="Times New Roman" panose="02020603050405020304" pitchFamily="18" charset="0"/>
                <a:cs typeface="Times New Roman" panose="02020603050405020304" pitchFamily="18" charset="0"/>
              </a:rPr>
              <a:t>као </a:t>
            </a:r>
            <a:r>
              <a:rPr lang="sr-Cyrl-RS" sz="2600" dirty="0" smtClean="0">
                <a:latin typeface="Times New Roman" panose="02020603050405020304" pitchFamily="18" charset="0"/>
                <a:cs typeface="Times New Roman" panose="02020603050405020304" pitchFamily="18" charset="0"/>
              </a:rPr>
              <a:t>(садржински закаснеле) наводи ЗЗП </a:t>
            </a:r>
            <a:r>
              <a:rPr lang="sr-Cyrl-RS" sz="2600" dirty="0">
                <a:latin typeface="Times New Roman" panose="02020603050405020304" pitchFamily="18" charset="0"/>
                <a:cs typeface="Times New Roman" panose="02020603050405020304" pitchFamily="18" charset="0"/>
              </a:rPr>
              <a:t>у делу где није било ранијег упозорења </a:t>
            </a:r>
            <a:endParaRPr lang="en-US" sz="26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sr-Cyrl-RS" sz="2600" dirty="0" smtClean="0">
                <a:latin typeface="Times New Roman" panose="02020603050405020304" pitchFamily="18" charset="0"/>
                <a:cs typeface="Times New Roman" panose="02020603050405020304" pitchFamily="18" charset="0"/>
              </a:rPr>
              <a:t>садржинска </a:t>
            </a:r>
            <a:r>
              <a:rPr lang="sr-Cyrl-RS" sz="2600" dirty="0">
                <a:latin typeface="Times New Roman" panose="02020603050405020304" pitchFamily="18" charset="0"/>
                <a:cs typeface="Times New Roman" panose="02020603050405020304" pitchFamily="18" charset="0"/>
              </a:rPr>
              <a:t>веза претходног упозорења и ззп, треба да буде </a:t>
            </a:r>
            <a:r>
              <a:rPr lang="sr-Cyrl-RS" sz="2600" b="1" dirty="0">
                <a:latin typeface="Times New Roman" panose="02020603050405020304" pitchFamily="18" charset="0"/>
                <a:cs typeface="Times New Roman" panose="02020603050405020304" pitchFamily="18" charset="0"/>
              </a:rPr>
              <a:t>у истим наводима</a:t>
            </a:r>
            <a:r>
              <a:rPr lang="sr-Cyrl-RS" sz="2600" dirty="0">
                <a:latin typeface="Times New Roman" panose="02020603050405020304" pitchFamily="18" charset="0"/>
                <a:cs typeface="Times New Roman" panose="02020603050405020304" pitchFamily="18" charset="0"/>
              </a:rPr>
              <a:t>, али се у ззп могу појавити и нови разлози за указани навод (суштина би требала да је на </a:t>
            </a:r>
            <a:r>
              <a:rPr lang="sr-Cyrl-RS" sz="2600" dirty="0" smtClean="0">
                <a:latin typeface="Times New Roman" panose="02020603050405020304" pitchFamily="18" charset="0"/>
                <a:cs typeface="Times New Roman" panose="02020603050405020304" pitchFamily="18" charset="0"/>
              </a:rPr>
              <a:t>наводу</a:t>
            </a:r>
            <a:r>
              <a:rPr lang="en-US" sz="2600" dirty="0" smtClean="0">
                <a:latin typeface="Times New Roman" panose="02020603050405020304" pitchFamily="18" charset="0"/>
                <a:cs typeface="Times New Roman" panose="02020603050405020304" pitchFamily="18" charset="0"/>
              </a:rPr>
              <a:t> </a:t>
            </a:r>
            <a:r>
              <a:rPr lang="sr-Cyrl-RS" sz="2600" dirty="0" smtClean="0">
                <a:latin typeface="Times New Roman" panose="02020603050405020304" pitchFamily="18" charset="0"/>
                <a:cs typeface="Times New Roman" panose="02020603050405020304" pitchFamily="18" charset="0"/>
              </a:rPr>
              <a:t>нпр</a:t>
            </a:r>
            <a:r>
              <a:rPr lang="sr-Cyrl-RS" sz="2600" dirty="0">
                <a:latin typeface="Times New Roman" panose="02020603050405020304" pitchFamily="18" charset="0"/>
                <a:cs typeface="Times New Roman" panose="02020603050405020304" pitchFamily="18" charset="0"/>
              </a:rPr>
              <a:t>. не ваља услов о финансијском капацитету без обзира на појединачне разлоге на којима заснива такав став, па би што се разлога тиче могао и нове који се односе под већ указану повреду, али не би могао да оспори сада услов о кадровском капацитету ако то није </a:t>
            </a:r>
            <a:r>
              <a:rPr lang="sr-Cyrl-RS" sz="2600" dirty="0" smtClean="0">
                <a:latin typeface="Times New Roman" panose="02020603050405020304" pitchFamily="18" charset="0"/>
                <a:cs typeface="Times New Roman" panose="02020603050405020304" pitchFamily="18" charset="0"/>
              </a:rPr>
              <a:t>урадио)</a:t>
            </a:r>
          </a:p>
          <a:p>
            <a:pPr marL="0" indent="0"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20690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186766" cy="457200"/>
          </a:xfrm>
        </p:spPr>
        <p:txBody>
          <a:bodyPr>
            <a:normAutofit/>
          </a:bodyPr>
          <a:lstStyle/>
          <a:p>
            <a:pPr algn="ctr"/>
            <a:r>
              <a:rPr lang="sr-Cyrl-CS" sz="2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ДЕЈСТВО ЗАХТЕВА ЗА ЗАШТИТУ ПРАВА</a:t>
            </a:r>
            <a:endParaRPr lang="en-US" sz="22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Content Placeholder 9"/>
          <p:cNvSpPr>
            <a:spLocks noGrp="1"/>
          </p:cNvSpPr>
          <p:nvPr>
            <p:ph idx="1"/>
          </p:nvPr>
        </p:nvSpPr>
        <p:spPr/>
        <p:txBody>
          <a:bodyPr/>
          <a:lstStyle/>
          <a:p>
            <a:pPr fontAlgn="t"/>
            <a:endParaRPr lang="en-US" b="1" dirty="0" smtClean="0"/>
          </a:p>
          <a:p>
            <a:pPr fontAlgn="t"/>
            <a:endParaRPr lang="en-US" b="1" dirty="0" smtClean="0"/>
          </a:p>
          <a:p>
            <a:pPr fontAlgn="t"/>
            <a:endParaRPr lang="en-US"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dirty="0">
              <a:solidFill>
                <a:prstClr val="black">
                  <a:tint val="75000"/>
                </a:prstClr>
              </a:solidFill>
            </a:endParaRPr>
          </a:p>
        </p:txBody>
      </p:sp>
      <p:sp>
        <p:nvSpPr>
          <p:cNvPr id="6" name="Rectangle 5"/>
          <p:cNvSpPr/>
          <p:nvPr/>
        </p:nvSpPr>
        <p:spPr>
          <a:xfrm>
            <a:off x="914400" y="838200"/>
            <a:ext cx="7086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sr-Cyrl-CS" dirty="0" smtClean="0">
                <a:solidFill>
                  <a:prstClr val="white"/>
                </a:solidFill>
                <a:latin typeface="Times New Roman" pitchFamily="18" charset="0"/>
                <a:cs typeface="Times New Roman" pitchFamily="18" charset="0"/>
              </a:rPr>
              <a:t>Поднети захтев ЗАДРЖАВА све даље активности наручиоца у </a:t>
            </a:r>
          </a:p>
          <a:p>
            <a:pPr marL="342900" indent="-342900"/>
            <a:r>
              <a:rPr lang="sr-Cyrl-CS" dirty="0" smtClean="0">
                <a:solidFill>
                  <a:prstClr val="white"/>
                </a:solidFill>
                <a:latin typeface="Times New Roman" pitchFamily="18" charset="0"/>
                <a:cs typeface="Times New Roman" pitchFamily="18" charset="0"/>
              </a:rPr>
              <a:t>поступку јавне набавке.</a:t>
            </a:r>
          </a:p>
        </p:txBody>
      </p:sp>
      <p:sp>
        <p:nvSpPr>
          <p:cNvPr id="7" name="Rectangle 6"/>
          <p:cNvSpPr/>
          <p:nvPr/>
        </p:nvSpPr>
        <p:spPr>
          <a:xfrm>
            <a:off x="914400" y="838200"/>
            <a:ext cx="7086600" cy="838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sr-Cyrl-CS" dirty="0" smtClean="0">
                <a:solidFill>
                  <a:prstClr val="white"/>
                </a:solidFill>
                <a:latin typeface="Times New Roman" pitchFamily="18" charset="0"/>
                <a:cs typeface="Times New Roman" pitchFamily="18" charset="0"/>
              </a:rPr>
              <a:t>Поднети захтев НЕ ЗАДРЖАВА све даље активности наручиоца у </a:t>
            </a:r>
          </a:p>
          <a:p>
            <a:pPr marL="342900" indent="-342900"/>
            <a:r>
              <a:rPr lang="sr-Cyrl-CS" dirty="0" smtClean="0">
                <a:solidFill>
                  <a:prstClr val="white"/>
                </a:solidFill>
                <a:latin typeface="Times New Roman" pitchFamily="18" charset="0"/>
                <a:cs typeface="Times New Roman" pitchFamily="18" charset="0"/>
              </a:rPr>
              <a:t>поступку јавне набавке (у складу са одредбама члана 150. ЗЈН).</a:t>
            </a:r>
          </a:p>
        </p:txBody>
      </p:sp>
      <p:sp>
        <p:nvSpPr>
          <p:cNvPr id="8" name="Rectangle 7"/>
          <p:cNvSpPr/>
          <p:nvPr/>
        </p:nvSpPr>
        <p:spPr>
          <a:xfrm>
            <a:off x="914400" y="3581400"/>
            <a:ext cx="7086600" cy="1661993"/>
          </a:xfrm>
          <a:prstGeom prst="rect">
            <a:avLst/>
          </a:prstGeom>
          <a:solidFill>
            <a:srgbClr val="FFFF00"/>
          </a:solidFill>
          <a:ln>
            <a:solidFill>
              <a:schemeClr val="accent2">
                <a:lumMod val="50000"/>
              </a:schemeClr>
            </a:solidFill>
          </a:ln>
        </p:spPr>
        <p:txBody>
          <a:bodyPr wrap="square">
            <a:spAutoFit/>
          </a:bodyPr>
          <a:lstStyle/>
          <a:p>
            <a:pPr algn="just"/>
            <a:r>
              <a:rPr lang="ru-RU" sz="1700" dirty="0" smtClean="0">
                <a:solidFill>
                  <a:prstClr val="black"/>
                </a:solidFill>
                <a:latin typeface="Times New Roman" pitchFamily="18" charset="0"/>
                <a:cs typeface="Times New Roman" pitchFamily="18" charset="0"/>
              </a:rPr>
              <a:t>Одговорно лице наручиоца </a:t>
            </a:r>
            <a:r>
              <a:rPr lang="ru-RU" sz="1700" b="1" dirty="0" smtClean="0">
                <a:solidFill>
                  <a:prstClr val="black"/>
                </a:solidFill>
                <a:latin typeface="Times New Roman" pitchFamily="18" charset="0"/>
                <a:cs typeface="Times New Roman" pitchFamily="18" charset="0"/>
              </a:rPr>
              <a:t>може</a:t>
            </a:r>
            <a:r>
              <a:rPr lang="ru-RU" sz="1700" dirty="0" smtClean="0">
                <a:solidFill>
                  <a:prstClr val="black"/>
                </a:solidFill>
                <a:latin typeface="Times New Roman" pitchFamily="18" charset="0"/>
                <a:cs typeface="Times New Roman" pitchFamily="18" charset="0"/>
              </a:rPr>
              <a:t> донети одлуку да наручилац предузме наведене активности пре доношења одлуке о поднетом захтеву за заштиту права, </a:t>
            </a:r>
            <a:r>
              <a:rPr lang="ru-RU" sz="1700" u="sng" dirty="0" smtClean="0">
                <a:solidFill>
                  <a:prstClr val="black"/>
                </a:solidFill>
                <a:latin typeface="Times New Roman" pitchFamily="18" charset="0"/>
                <a:cs typeface="Times New Roman" pitchFamily="18" charset="0"/>
              </a:rPr>
              <a:t>када би задржавање активности </a:t>
            </a:r>
            <a:r>
              <a:rPr lang="ru-RU" sz="1700" dirty="0" smtClean="0">
                <a:solidFill>
                  <a:prstClr val="black"/>
                </a:solidFill>
                <a:latin typeface="Times New Roman" pitchFamily="18" charset="0"/>
                <a:cs typeface="Times New Roman" pitchFamily="18" charset="0"/>
              </a:rPr>
              <a:t>наручиоца у поступку јавне набавке, односно у извршењу уговора о јавној набавци </a:t>
            </a:r>
            <a:r>
              <a:rPr lang="ru-RU" sz="1700" u="sng" dirty="0" smtClean="0">
                <a:solidFill>
                  <a:prstClr val="black"/>
                </a:solidFill>
                <a:latin typeface="Times New Roman" pitchFamily="18" charset="0"/>
                <a:cs typeface="Times New Roman" pitchFamily="18" charset="0"/>
              </a:rPr>
              <a:t>проузроковало велике тешкоће у раду или пословању наручиоца које су несразмерне вредности јавне набавке</a:t>
            </a:r>
            <a:r>
              <a:rPr lang="ru-RU" sz="1700" dirty="0" smtClean="0">
                <a:solidFill>
                  <a:prstClr val="black"/>
                </a:solidFill>
                <a:latin typeface="Times New Roman" pitchFamily="18" charset="0"/>
                <a:cs typeface="Times New Roman" pitchFamily="18" charset="0"/>
              </a:rPr>
              <a:t>, а која мора бити образложена.</a:t>
            </a:r>
            <a:endParaRPr lang="en-US" sz="1700" dirty="0">
              <a:solidFill>
                <a:prstClr val="black"/>
              </a:solidFill>
              <a:latin typeface="Times New Roman" pitchFamily="18" charset="0"/>
              <a:cs typeface="Times New Roman" pitchFamily="18" charset="0"/>
            </a:endParaRPr>
          </a:p>
        </p:txBody>
      </p:sp>
      <p:sp>
        <p:nvSpPr>
          <p:cNvPr id="9" name="Rectangle 8"/>
          <p:cNvSpPr/>
          <p:nvPr/>
        </p:nvSpPr>
        <p:spPr>
          <a:xfrm>
            <a:off x="914400" y="1752600"/>
            <a:ext cx="7086600" cy="1754326"/>
          </a:xfrm>
          <a:prstGeom prst="rect">
            <a:avLst/>
          </a:prstGeom>
          <a:solidFill>
            <a:schemeClr val="accent6">
              <a:lumMod val="40000"/>
              <a:lumOff val="60000"/>
            </a:schemeClr>
          </a:solidFill>
          <a:ln>
            <a:solidFill>
              <a:schemeClr val="accent2">
                <a:lumMod val="50000"/>
              </a:schemeClr>
            </a:solidFill>
          </a:ln>
        </p:spPr>
        <p:txBody>
          <a:bodyPr wrap="square">
            <a:spAutoFit/>
          </a:bodyPr>
          <a:lstStyle/>
          <a:p>
            <a:pPr algn="just"/>
            <a:r>
              <a:rPr lang="ru-RU" dirty="0" smtClean="0">
                <a:solidFill>
                  <a:prstClr val="black"/>
                </a:solidFill>
                <a:latin typeface="Times New Roman" pitchFamily="18" charset="0"/>
                <a:cs typeface="Times New Roman" pitchFamily="18" charset="0"/>
              </a:rPr>
              <a:t>У случају поднетог захтева за заштиту права наручилац НЕ МОЖЕ ДОНЕТИ ОДЛУКУ о додели уговора, одлуку о закључењу оквирног споразума, одлуку о признавању квалификације и одлуку о обустави поступка, НИТИ може ЗАКЉУЧИТИ УГОВОР о јавној набавци пре доношења одлуке о поднетом захтеву за заштиту права, осим у случају преговарачког поступка из члана 36. ст. 1. </a:t>
            </a:r>
            <a:r>
              <a:rPr lang="sr-Cyrl-CS" dirty="0" smtClean="0">
                <a:solidFill>
                  <a:prstClr val="black"/>
                </a:solidFill>
                <a:latin typeface="Times New Roman" pitchFamily="18" charset="0"/>
                <a:cs typeface="Times New Roman" pitchFamily="18" charset="0"/>
              </a:rPr>
              <a:t>тач. 3) ЗЈН.</a:t>
            </a:r>
          </a:p>
        </p:txBody>
      </p:sp>
      <p:sp>
        <p:nvSpPr>
          <p:cNvPr id="12" name="Rectangle 11"/>
          <p:cNvSpPr/>
          <p:nvPr/>
        </p:nvSpPr>
        <p:spPr>
          <a:xfrm>
            <a:off x="914400" y="5334000"/>
            <a:ext cx="7086600" cy="1200329"/>
          </a:xfrm>
          <a:prstGeom prst="rect">
            <a:avLst/>
          </a:prstGeom>
          <a:solidFill>
            <a:schemeClr val="accent1">
              <a:lumMod val="60000"/>
              <a:lumOff val="40000"/>
            </a:schemeClr>
          </a:solidFill>
          <a:ln>
            <a:solidFill>
              <a:schemeClr val="accent2">
                <a:lumMod val="50000"/>
              </a:schemeClr>
            </a:solidFill>
          </a:ln>
        </p:spPr>
        <p:txBody>
          <a:bodyPr wrap="square">
            <a:spAutoFit/>
          </a:bodyPr>
          <a:lstStyle/>
          <a:p>
            <a:pPr algn="just"/>
            <a:r>
              <a:rPr lang="ru-RU" dirty="0" smtClean="0">
                <a:solidFill>
                  <a:prstClr val="black"/>
                </a:solidFill>
                <a:latin typeface="Times New Roman" pitchFamily="18" charset="0"/>
                <a:cs typeface="Times New Roman" pitchFamily="18" charset="0"/>
              </a:rPr>
              <a:t>Наручилац </a:t>
            </a:r>
            <a:r>
              <a:rPr lang="ru-RU" b="1" dirty="0" smtClean="0">
                <a:solidFill>
                  <a:prstClr val="black"/>
                </a:solidFill>
                <a:latin typeface="Times New Roman" pitchFamily="18" charset="0"/>
                <a:cs typeface="Times New Roman" pitchFamily="18" charset="0"/>
              </a:rPr>
              <a:t>може да одлучи да заустави даље активности </a:t>
            </a:r>
            <a:r>
              <a:rPr lang="ru-RU" dirty="0" smtClean="0">
                <a:solidFill>
                  <a:prstClr val="black"/>
                </a:solidFill>
                <a:latin typeface="Times New Roman" pitchFamily="18" charset="0"/>
                <a:cs typeface="Times New Roman" pitchFamily="18" charset="0"/>
              </a:rPr>
              <a:t>у случају подношења захтева за заштиту права, при чему је дужан да у обавештењу о поднетом захтеву за заштиту права наведе да зауставља даље активности у поступку јавне набавке.</a:t>
            </a:r>
            <a:endParaRPr lang="en-US"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85596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wipe(down)">
                                      <p:cBhvr>
                                        <p:cTn id="13" dur="5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bg/>
                                          </p:spTgt>
                                        </p:tgtEl>
                                        <p:attrNameLst>
                                          <p:attrName>style.visibility</p:attrName>
                                        </p:attrNameLst>
                                      </p:cBhvr>
                                      <p:to>
                                        <p:strVal val="visible"/>
                                      </p:to>
                                    </p:set>
                                    <p:animEffect transition="in" filter="wipe(down)">
                                      <p:cBhvr>
                                        <p:cTn id="18" dur="500"/>
                                        <p:tgtEl>
                                          <p:spTgt spid="7">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down)">
                                      <p:cBhvr>
                                        <p:cTn id="21" dur="500"/>
                                        <p:tgtEl>
                                          <p:spTgt spid="7">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down)">
                                      <p:cBhvr>
                                        <p:cTn id="24" dur="5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bg/>
                                          </p:spTgt>
                                        </p:tgtEl>
                                        <p:attrNameLst>
                                          <p:attrName>style.visibility</p:attrName>
                                        </p:attrNameLst>
                                      </p:cBhvr>
                                      <p:to>
                                        <p:strVal val="visible"/>
                                      </p:to>
                                    </p:set>
                                    <p:animEffect transition="in" filter="wipe(down)">
                                      <p:cBhvr>
                                        <p:cTn id="29" dur="500"/>
                                        <p:tgtEl>
                                          <p:spTgt spid="9">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down)">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wipe(down)">
                                      <p:cBhvr>
                                        <p:cTn id="37" dur="500"/>
                                        <p:tgtEl>
                                          <p:spTgt spid="8">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wipe(down)">
                                      <p:cBhvr>
                                        <p:cTn id="40" dur="500"/>
                                        <p:tgtEl>
                                          <p:spTgt spid="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2">
                                            <p:bg/>
                                          </p:spTgt>
                                        </p:tgtEl>
                                        <p:attrNameLst>
                                          <p:attrName>style.visibility</p:attrName>
                                        </p:attrNameLst>
                                      </p:cBhvr>
                                      <p:to>
                                        <p:strVal val="visible"/>
                                      </p:to>
                                    </p:set>
                                    <p:animEffect transition="in" filter="wipe(down)">
                                      <p:cBhvr>
                                        <p:cTn id="45" dur="500"/>
                                        <p:tgtEl>
                                          <p:spTgt spid="12">
                                            <p:bg/>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2">
                                            <p:txEl>
                                              <p:pRg st="0" end="0"/>
                                            </p:txEl>
                                          </p:spTgt>
                                        </p:tgtEl>
                                        <p:attrNameLst>
                                          <p:attrName>style.visibility</p:attrName>
                                        </p:attrNameLst>
                                      </p:cBhvr>
                                      <p:to>
                                        <p:strVal val="visible"/>
                                      </p:to>
                                    </p:set>
                                    <p:animEffect transition="in" filter="wipe(down)">
                                      <p:cBhvr>
                                        <p:cTn id="48"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build="allAtOnce" animBg="1"/>
      <p:bldP spid="8" grpId="0" build="allAtOnce" animBg="1"/>
      <p:bldP spid="9" grpId="0" build="allAtOnce" animBg="1"/>
      <p:bldP spid="12"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solidFill>
                  <a:schemeClr val="accent1"/>
                </a:solidFill>
              </a:rPr>
              <a:t>Уочене неправилности наручиоца везане за чл. 150. ЗЈН</a:t>
            </a:r>
            <a:endParaRPr lang="sr-Cyrl-RS" sz="3600" dirty="0">
              <a:solidFill>
                <a:schemeClr val="accent1"/>
              </a:solidFill>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sr-Cyrl-RS" sz="2400" dirty="0" smtClean="0"/>
              <a:t>Мора постојати </a:t>
            </a:r>
            <a:r>
              <a:rPr lang="sr-Cyrl-RS" sz="2400" b="1" dirty="0" smtClean="0"/>
              <a:t>посебна одлука </a:t>
            </a:r>
            <a:r>
              <a:rPr lang="sr-Cyrl-RS" sz="2400" dirty="0" smtClean="0"/>
              <a:t>одговорног лица наручиоца о наставку активности по члану 150. став 2. ЗЈН, која мора бити образложена (одлука се доставља Републичкој комисији, и објављује на Порталу јавних набавки и интернет страници наручиоца)</a:t>
            </a:r>
          </a:p>
          <a:p>
            <a:pPr algn="just">
              <a:buFont typeface="Wingdings" pitchFamily="2" charset="2"/>
              <a:buChar char="Ø"/>
            </a:pPr>
            <a:r>
              <a:rPr lang="sr-Cyrl-RS" sz="2400" dirty="0" smtClean="0"/>
              <a:t>Већина наручиоца не доноси посебну одлуку из члана 150. став 2. ЗЈН, већ само у одлуци о додели констатује да су наставили активности уз позив на ову норму</a:t>
            </a:r>
          </a:p>
          <a:p>
            <a:pPr algn="just">
              <a:buFont typeface="Wingdings" pitchFamily="2" charset="2"/>
              <a:buChar char="Ø"/>
            </a:pPr>
            <a:r>
              <a:rPr lang="sr-Cyrl-RS" sz="2400" dirty="0" smtClean="0"/>
              <a:t>У обавештењу које се објављује на Порталу о поднетом </a:t>
            </a:r>
            <a:r>
              <a:rPr lang="sr-Cyrl-RS" sz="2400" dirty="0" err="1" smtClean="0"/>
              <a:t>ззп</a:t>
            </a:r>
            <a:r>
              <a:rPr lang="sr-Cyrl-RS" sz="2400" dirty="0" smtClean="0"/>
              <a:t>, наручилац ништа не констатује о оваквом поступању по члану 150. став 2. ЗЈН, већ само ако се заустављају даље активности</a:t>
            </a:r>
          </a:p>
          <a:p>
            <a:pPr marL="0" indent="0" algn="just">
              <a:buNone/>
            </a:pPr>
            <a:endParaRPr lang="sr-Cyrl-R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980668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dirty="0" smtClean="0">
                <a:solidFill>
                  <a:schemeClr val="tx2"/>
                </a:solidFill>
              </a:rPr>
              <a:t>Поступање по захтеву</a:t>
            </a:r>
            <a:endParaRPr lang="sr-Cyrl-RS" sz="3600" dirty="0">
              <a:solidFill>
                <a:schemeClr val="tx2"/>
              </a:solidFill>
            </a:endParaRPr>
          </a:p>
        </p:txBody>
      </p:sp>
      <p:sp>
        <p:nvSpPr>
          <p:cNvPr id="3" name="Content Placeholder 2"/>
          <p:cNvSpPr>
            <a:spLocks noGrp="1"/>
          </p:cNvSpPr>
          <p:nvPr>
            <p:ph idx="1"/>
          </p:nvPr>
        </p:nvSpPr>
        <p:spPr/>
        <p:txBody>
          <a:bodyPr>
            <a:normAutofit lnSpcReduction="10000"/>
          </a:bodyPr>
          <a:lstStyle/>
          <a:p>
            <a:pPr algn="just"/>
            <a:r>
              <a:rPr lang="sr-Cyrl-RS" sz="2400" dirty="0" smtClean="0"/>
              <a:t>У случају да наручилац достави РК </a:t>
            </a:r>
            <a:r>
              <a:rPr lang="sr-Cyrl-RS" sz="2400" b="1" dirty="0" smtClean="0"/>
              <a:t>одговор</a:t>
            </a:r>
            <a:r>
              <a:rPr lang="sr-Cyrl-RS" sz="2400" dirty="0" smtClean="0"/>
              <a:t> у коме се изјашњава на све наводе ззп и комплетну документацију поступка, о чему писмено у року од 3 дана од дана достављања захтева РК обавештава подносиоца захтева</a:t>
            </a:r>
          </a:p>
          <a:p>
            <a:pPr algn="just"/>
            <a:r>
              <a:rPr lang="sr-Cyrl-RS" sz="2400" dirty="0" smtClean="0"/>
              <a:t>Одредба чл. 155. странке у поступку </a:t>
            </a:r>
            <a:r>
              <a:rPr lang="sr-Cyrl-RS" sz="2400" b="1" dirty="0" smtClean="0"/>
              <a:t>могу предложити да се одржи усмена расправа</a:t>
            </a:r>
            <a:r>
              <a:rPr lang="sr-Cyrl-RS" sz="2400" dirty="0" smtClean="0"/>
              <a:t> ако сложеност чињеничне или правне ситуације то захтева;</a:t>
            </a:r>
          </a:p>
          <a:p>
            <a:pPr algn="just"/>
            <a:r>
              <a:rPr lang="sr-Cyrl-RS" sz="2400" dirty="0" smtClean="0"/>
              <a:t>РК примењује одредбу члана 156. став 5. ЗЈН ако захтев за заштиту права је делимично усвојен, РК одлучује да ли ће свака странка сносити своје трошкове или ће трошкови бити </a:t>
            </a:r>
            <a:r>
              <a:rPr lang="sr-Cyrl-RS" sz="2400" b="1" dirty="0" smtClean="0"/>
              <a:t>подељени сразмерно усвојеном ззп </a:t>
            </a:r>
            <a:r>
              <a:rPr lang="sr-Cyrl-RS" sz="2400" dirty="0" smtClean="0"/>
              <a:t>– код јн обликоване по партијама</a:t>
            </a:r>
            <a:endParaRPr lang="sr-Cyrl-R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61756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715962"/>
          </a:xfrm>
        </p:spPr>
        <p:txBody>
          <a:bodyPr>
            <a:noAutofit/>
          </a:bodyPr>
          <a:lstStyle/>
          <a:p>
            <a:pPr algn="ctr"/>
            <a:r>
              <a:rPr lang="sr-Cyrl-R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Поступање наручиоца по захтевима за заштиту права</a:t>
            </a:r>
            <a:endParaRPr lang="x-none"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914400"/>
            <a:ext cx="7924800" cy="4800600"/>
          </a:xfrm>
        </p:spPr>
        <p:txBody>
          <a:bodyPr>
            <a:normAutofit/>
          </a:bodyPr>
          <a:lstStyle/>
          <a:p>
            <a:pPr marL="114300" indent="0">
              <a:buNone/>
            </a:pPr>
            <a:endParaRPr lang="en-US" sz="2000" b="1" u="sng" dirty="0" smtClean="0">
              <a:latin typeface="Times New Roman" pitchFamily="18" charset="0"/>
              <a:cs typeface="Times New Roman" pitchFamily="18" charset="0"/>
            </a:endParaRPr>
          </a:p>
          <a:p>
            <a:pPr marL="114300" indent="0">
              <a:buNone/>
            </a:pPr>
            <a:r>
              <a:rPr lang="x-none" sz="2000" b="1" u="sng" smtClean="0">
                <a:latin typeface="Times New Roman" pitchFamily="18" charset="0"/>
                <a:cs typeface="Times New Roman" pitchFamily="18" charset="0"/>
              </a:rPr>
              <a:t>Члан </a:t>
            </a:r>
            <a:r>
              <a:rPr lang="sr-Cyrl-RS" sz="2000" b="1" u="sng" dirty="0" smtClean="0">
                <a:latin typeface="Times New Roman" pitchFamily="18" charset="0"/>
                <a:cs typeface="Times New Roman" pitchFamily="18" charset="0"/>
              </a:rPr>
              <a:t>151</a:t>
            </a:r>
            <a:r>
              <a:rPr lang="x-none" sz="2000" b="1" u="sng" dirty="0" smtClean="0">
                <a:latin typeface="Times New Roman" pitchFamily="18" charset="0"/>
                <a:cs typeface="Times New Roman" pitchFamily="18" charset="0"/>
              </a:rPr>
              <a:t>. став </a:t>
            </a:r>
            <a:r>
              <a:rPr lang="sr-Cyrl-RS" sz="2000" b="1" u="sng" dirty="0" smtClean="0">
                <a:latin typeface="Times New Roman" pitchFamily="18" charset="0"/>
                <a:cs typeface="Times New Roman" pitchFamily="18" charset="0"/>
              </a:rPr>
              <a:t>2</a:t>
            </a:r>
            <a:r>
              <a:rPr lang="x-none" sz="2000" b="1" u="sng" dirty="0" smtClean="0">
                <a:latin typeface="Times New Roman" pitchFamily="18" charset="0"/>
                <a:cs typeface="Times New Roman" pitchFamily="18" charset="0"/>
              </a:rPr>
              <a:t>.</a:t>
            </a:r>
          </a:p>
          <a:p>
            <a:pPr algn="just"/>
            <a:r>
              <a:rPr lang="sr-Cyrl-RS" sz="2000" dirty="0" smtClean="0">
                <a:latin typeface="Times New Roman" pitchFamily="18" charset="0"/>
                <a:cs typeface="Times New Roman" pitchFamily="18" charset="0"/>
              </a:rPr>
              <a:t>Иако избачена одредба која је као обавезу наручиоца прописивала да позове подносиоца захтева на уређење захтева, Републичка комисија заузела став да су </a:t>
            </a:r>
            <a:r>
              <a:rPr lang="sr-Cyrl-RS" sz="2000" b="1" dirty="0" smtClean="0">
                <a:latin typeface="Times New Roman" pitchFamily="18" charset="0"/>
                <a:cs typeface="Times New Roman" pitchFamily="18" charset="0"/>
              </a:rPr>
              <a:t>наручиоци у обавези да позову подносиоца захтева да уреде захтев,</a:t>
            </a:r>
            <a:r>
              <a:rPr lang="sr-Cyrl-RS" sz="2000" dirty="0" smtClean="0">
                <a:latin typeface="Times New Roman" pitchFamily="18" charset="0"/>
                <a:cs typeface="Times New Roman" pitchFamily="18" charset="0"/>
              </a:rPr>
              <a:t> тј да га употпуне, сходном применом ЗУП-а </a:t>
            </a:r>
          </a:p>
          <a:p>
            <a:pPr algn="just"/>
            <a:r>
              <a:rPr lang="sr-Cyrl-RS" sz="2000" dirty="0" smtClean="0">
                <a:latin typeface="Times New Roman" pitchFamily="18" charset="0"/>
                <a:cs typeface="Times New Roman" pitchFamily="18" charset="0"/>
              </a:rPr>
              <a:t>Примерен рок за допуну : 2 дана</a:t>
            </a:r>
          </a:p>
          <a:p>
            <a:pPr algn="just"/>
            <a:r>
              <a:rPr lang="sr-Cyrl-RS" sz="2000" dirty="0" smtClean="0">
                <a:latin typeface="Times New Roman" pitchFamily="18" charset="0"/>
                <a:cs typeface="Times New Roman" pitchFamily="18" charset="0"/>
              </a:rPr>
              <a:t>Закључак наручиоца оспорава се подношењем жалбе у року у 3 дана од када је достављен, може се користити препоручена пошиљка приликом изјављивања жалбе</a:t>
            </a:r>
          </a:p>
          <a:p>
            <a:pPr algn="just"/>
            <a:r>
              <a:rPr lang="sr-Cyrl-RS" sz="2000" dirty="0" smtClean="0">
                <a:latin typeface="Times New Roman" pitchFamily="18" charset="0"/>
                <a:cs typeface="Times New Roman" pitchFamily="18" charset="0"/>
              </a:rPr>
              <a:t>Пожељно је да наручиоци након закључка провере код Републичке комисије да ли је иста примила жалбу</a:t>
            </a:r>
          </a:p>
        </p:txBody>
      </p:sp>
      <p:sp>
        <p:nvSpPr>
          <p:cNvPr id="4" name="Slide Number Placeholder 3"/>
          <p:cNvSpPr>
            <a:spLocks noGrp="1"/>
          </p:cNvSpPr>
          <p:nvPr>
            <p:ph type="sldNum" sz="quarter" idx="12"/>
          </p:nvPr>
        </p:nvSpPr>
        <p:spPr/>
        <p:txBody>
          <a:bodyPr/>
          <a:lstStyle/>
          <a:p>
            <a:fld id="{7169F59C-0C7B-4C48-94D7-2B9C5247B2C7}" type="slidenum">
              <a:rPr lang="en-US" smtClean="0"/>
              <a:pPr/>
              <a:t>15</a:t>
            </a:fld>
            <a:endParaRPr lang="en-US"/>
          </a:p>
        </p:txBody>
      </p:sp>
      <p:sp>
        <p:nvSpPr>
          <p:cNvPr id="10" name="Content Placeholder 2"/>
          <p:cNvSpPr txBox="1">
            <a:spLocks/>
          </p:cNvSpPr>
          <p:nvPr/>
        </p:nvSpPr>
        <p:spPr>
          <a:xfrm>
            <a:off x="7620000" y="6220691"/>
            <a:ext cx="7848600" cy="19050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x-none" b="1"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11430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x-none" b="0" i="0" u="none" strike="noStrike" kern="1200" cap="none" spc="0" normalizeH="0" baseline="0" noProof="0" smtClean="0">
              <a:ln>
                <a:noFill/>
              </a:ln>
              <a:solidFill>
                <a:srgbClr val="FFC000"/>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x-none"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11430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x-none" b="0" i="0" u="none" strike="noStrike" kern="1200" cap="none" spc="0" normalizeH="0" baseline="0" noProof="0" smtClean="0">
              <a:ln>
                <a:noFill/>
              </a:ln>
              <a:solidFill>
                <a:srgbClr val="FFC000"/>
              </a:solidFill>
              <a:effectLst/>
              <a:uLnTx/>
              <a:uFillTx/>
              <a:latin typeface="Times New Roman" pitchFamily="18" charset="0"/>
              <a:cs typeface="Times New Roman" pitchFamily="18" charset="0"/>
            </a:endParaRPr>
          </a:p>
          <a:p>
            <a:pPr marL="11430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x-none"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90294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0070C0"/>
                </a:solidFill>
              </a:rPr>
              <a:t>Електронска комуникација</a:t>
            </a:r>
            <a:endParaRPr lang="sr-Cyrl-RS" dirty="0">
              <a:solidFill>
                <a:srgbClr val="0070C0"/>
              </a:solidFill>
            </a:endParaRPr>
          </a:p>
        </p:txBody>
      </p:sp>
      <p:sp>
        <p:nvSpPr>
          <p:cNvPr id="3" name="Content Placeholder 2"/>
          <p:cNvSpPr>
            <a:spLocks noGrp="1"/>
          </p:cNvSpPr>
          <p:nvPr>
            <p:ph idx="1"/>
          </p:nvPr>
        </p:nvSpPr>
        <p:spPr/>
        <p:txBody>
          <a:bodyPr>
            <a:normAutofit fontScale="55000" lnSpcReduction="20000"/>
          </a:bodyPr>
          <a:lstStyle/>
          <a:p>
            <a:pPr indent="449580" algn="just">
              <a:lnSpc>
                <a:spcPct val="115000"/>
              </a:lnSpc>
              <a:spcAft>
                <a:spcPts val="1000"/>
              </a:spcAft>
            </a:pPr>
            <a:r>
              <a:rPr lang="sr-Cyrl-RS" dirty="0">
                <a:latin typeface="Times New Roman"/>
                <a:ea typeface="Calibri"/>
                <a:cs typeface="Times New Roman"/>
              </a:rPr>
              <a:t>Републичка комисија обавештава сва лица која јесу или би могла да буду странке у поступцима заштите права, као и у другим поступцима из њене надлежности да једини релевантан начин за обраћање овом органу представља слање поднесака у виду поштанских пошиљки упућених на званичну пријемну адресу која гласи ул. Немањина бр. 22-26, Београд или њихова предаја на званичну пријемну писарницу овог органа која се налази на поменутој адреси.</a:t>
            </a:r>
            <a:endParaRPr lang="sr-Cyrl-RS" sz="2800" dirty="0">
              <a:ea typeface="Calibri"/>
              <a:cs typeface="Times New Roman"/>
            </a:endParaRPr>
          </a:p>
          <a:p>
            <a:pPr indent="449580" algn="just">
              <a:lnSpc>
                <a:spcPct val="115000"/>
              </a:lnSpc>
              <a:spcAft>
                <a:spcPts val="1000"/>
              </a:spcAft>
            </a:pPr>
            <a:r>
              <a:rPr lang="sr-Cyrl-RS" dirty="0">
                <a:latin typeface="Times New Roman"/>
                <a:ea typeface="Calibri"/>
                <a:cs typeface="Times New Roman"/>
              </a:rPr>
              <a:t>Из наведеног разлога, поднесци примљени путем електронске поште нису релевантни за поступање у поступцима заштите права, као и у другим поступцима из надлежности Републичке комисије.</a:t>
            </a:r>
            <a:endParaRPr lang="sr-Cyrl-RS" sz="2800" dirty="0">
              <a:ea typeface="Calibri"/>
              <a:cs typeface="Times New Roman"/>
            </a:endParaRPr>
          </a:p>
          <a:p>
            <a:pPr indent="449580" algn="just">
              <a:lnSpc>
                <a:spcPct val="115000"/>
              </a:lnSpc>
              <a:spcAft>
                <a:spcPts val="1000"/>
              </a:spcAft>
            </a:pPr>
            <a:r>
              <a:rPr lang="sr-Cyrl-RS" dirty="0">
                <a:latin typeface="Times New Roman"/>
                <a:ea typeface="Calibri"/>
                <a:cs typeface="Times New Roman"/>
              </a:rPr>
              <a:t>У вези са тим, Републичка комисија посебно указује и појашњава да се одредбе члана 20. ЗЈН (које највероватније представљају разлог због којег се појавила пракса одређеног броја странака да се овом органу обраћају тако</a:t>
            </a:r>
            <a:r>
              <a:rPr lang="sr-Cyrl-RS" dirty="0">
                <a:solidFill>
                  <a:srgbClr val="FF0000"/>
                </a:solidFill>
                <a:latin typeface="Times New Roman"/>
                <a:ea typeface="Calibri"/>
                <a:cs typeface="Times New Roman"/>
              </a:rPr>
              <a:t> </a:t>
            </a:r>
            <a:r>
              <a:rPr lang="sr-Cyrl-RS" dirty="0">
                <a:latin typeface="Times New Roman"/>
                <a:ea typeface="Calibri"/>
                <a:cs typeface="Times New Roman"/>
              </a:rPr>
              <a:t>што</a:t>
            </a:r>
            <a:r>
              <a:rPr lang="sr-Cyrl-RS" dirty="0">
                <a:solidFill>
                  <a:srgbClr val="FF0000"/>
                </a:solidFill>
                <a:latin typeface="Times New Roman"/>
                <a:ea typeface="Calibri"/>
                <a:cs typeface="Times New Roman"/>
              </a:rPr>
              <a:t> </a:t>
            </a:r>
            <a:r>
              <a:rPr lang="sr-Cyrl-RS" dirty="0">
                <a:latin typeface="Times New Roman"/>
                <a:ea typeface="Calibri"/>
                <a:cs typeface="Times New Roman"/>
              </a:rPr>
              <a:t>своје поднеске упућују путем електронске поште), не односе на поступке заштите права када се исти воде пред Републичком комисијом.</a:t>
            </a:r>
            <a:endParaRPr lang="sr-Cyrl-RS" sz="2800" dirty="0">
              <a:ea typeface="Calibri"/>
              <a:cs typeface="Times New Roman"/>
            </a:endParaRPr>
          </a:p>
          <a:p>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39263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762000" y="1676400"/>
            <a:ext cx="7239000" cy="533400"/>
          </a:xfrm>
        </p:spPr>
        <p:txBody>
          <a:bodyPr>
            <a:noAutofit/>
          </a:bodyPr>
          <a:lstStyle/>
          <a:p>
            <a:pPr marL="0" indent="0" algn="just" eaLnBrk="1" hangingPunct="1">
              <a:buClr>
                <a:srgbClr val="FFFFCC"/>
              </a:buClr>
              <a:buSzPct val="70000"/>
              <a:buFont typeface="Arial" charset="0"/>
              <a:buNone/>
            </a:pPr>
            <a:r>
              <a:rPr lang="sr-Cyrl-CS" altLang="en-US" sz="2800" smtClean="0">
                <a:latin typeface="Times New Roman" panose="02020603050405020304" pitchFamily="18" charset="0"/>
                <a:cs typeface="Times New Roman" panose="02020603050405020304" pitchFamily="18" charset="0"/>
              </a:rPr>
              <a:t>Финансијски капацитет </a:t>
            </a:r>
            <a:endParaRPr lang="sr-Cyrl-CS" altLang="en-US" sz="1800" b="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itle 1"/>
          <p:cNvSpPr txBox="1">
            <a:spLocks/>
          </p:cNvSpPr>
          <p:nvPr/>
        </p:nvSpPr>
        <p:spPr>
          <a:xfrm>
            <a:off x="457200" y="0"/>
            <a:ext cx="73914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Cyrl-C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ДОДАТНИ </a:t>
            </a:r>
            <a:r>
              <a:rPr kumimoji="0" lang="x-none" sz="2200" b="1" i="0" u="none" strike="noStrike" kern="1200" cap="none" spc="0" normalizeH="0" baseline="0" noProof="0" smtClean="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УСЛОВИ ЗА УЧЕШЋЕ У ПОСТУПКУ</a:t>
            </a:r>
            <a:endParaRPr kumimoji="0" lang="x-none" sz="22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838200" y="2667000"/>
            <a:ext cx="7239000" cy="1785104"/>
          </a:xfrm>
          <a:prstGeom prst="rect">
            <a:avLst/>
          </a:prstGeom>
          <a:solidFill>
            <a:srgbClr val="00B050"/>
          </a:solidFill>
        </p:spPr>
        <p:txBody>
          <a:bodyPr wrap="square">
            <a:spAutoFit/>
          </a:bodyPr>
          <a:lstStyle/>
          <a:p>
            <a:pPr algn="just"/>
            <a:r>
              <a:rPr lang="ru-RU" sz="2200" dirty="0" smtClean="0">
                <a:solidFill>
                  <a:schemeClr val="bg1"/>
                </a:solidFill>
              </a:rPr>
              <a:t>Минимални годишњи приход који се тражи од понуђача </a:t>
            </a:r>
            <a:r>
              <a:rPr lang="ru-RU" sz="2200" b="1" u="sng" dirty="0" smtClean="0">
                <a:solidFill>
                  <a:schemeClr val="bg1"/>
                </a:solidFill>
              </a:rPr>
              <a:t>не сме бити већи од двоструке процењене вредности јавне набавке</a:t>
            </a:r>
            <a:r>
              <a:rPr lang="ru-RU" sz="2200" dirty="0" smtClean="0">
                <a:solidFill>
                  <a:schemeClr val="bg1"/>
                </a:solidFill>
              </a:rPr>
              <a:t>, осим у изузетним случајевима када је то неопходно због посебних ризика повезаних са предметом јавне набавке.</a:t>
            </a:r>
            <a:endParaRPr lang="sr-Cyrl-CS" altLang="en-US" sz="22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54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Effect transition="in" filter="wipe(down)">
                                      <p:cBhvr>
                                        <p:cTn id="13" dur="500"/>
                                        <p:tgtEl>
                                          <p:spTgt spid="6">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down)">
                                      <p:cBhvr>
                                        <p:cTn id="1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allAtOnce"/>
      <p:bldP spid="6"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792162"/>
          </a:xfrm>
        </p:spPr>
        <p:txBody>
          <a:bodyPr>
            <a:normAutofit/>
          </a:bodyPr>
          <a:lstStyle/>
          <a:p>
            <a:pPr algn="ctr" eaLnBrk="1" hangingPunct="1"/>
            <a:r>
              <a:rPr lang="sr-Cyrl-CS" alt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ИЗЈАВА КАО </a:t>
            </a:r>
            <a:r>
              <a:rPr lang="x-none" altLang="en-US" sz="2200" b="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ДОКАЗИВАЊЕ ИСПУЊЕНОСТИ УСЛОВА</a:t>
            </a:r>
            <a:endParaRPr lang="en-US" alt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143000"/>
            <a:ext cx="8001000" cy="1905000"/>
          </a:xfrm>
          <a:solidFill>
            <a:srgbClr val="FF0000"/>
          </a:solidFill>
        </p:spPr>
        <p:txBody>
          <a:bodyPr>
            <a:normAutofit/>
          </a:bodyPr>
          <a:lstStyle/>
          <a:p>
            <a:pPr marL="0" indent="0" algn="just" eaLnBrk="1" fontAlgn="auto" hangingPunct="1">
              <a:spcAft>
                <a:spcPts val="0"/>
              </a:spcAft>
              <a:buClr>
                <a:schemeClr val="accent3"/>
              </a:buClr>
              <a:buFont typeface="Wingdings" pitchFamily="2" charset="2"/>
              <a:buChar char="v"/>
              <a:defRPr/>
            </a:pPr>
            <a:r>
              <a:rPr lang="sr-Cyrl-CS" sz="1800" dirty="0" smtClean="0">
                <a:solidFill>
                  <a:schemeClr val="bg1"/>
                </a:solidFill>
                <a:latin typeface="Times New Roman" panose="02020603050405020304" pitchFamily="18" charset="0"/>
                <a:cs typeface="Times New Roman" panose="02020603050405020304" pitchFamily="18" charset="0"/>
              </a:rPr>
              <a:t>ј</a:t>
            </a:r>
            <a:r>
              <a:rPr lang="x-none" sz="1800" smtClean="0">
                <a:solidFill>
                  <a:schemeClr val="bg1"/>
                </a:solidFill>
                <a:latin typeface="Times New Roman" panose="02020603050405020304" pitchFamily="18" charset="0"/>
                <a:cs typeface="Times New Roman" panose="02020603050405020304" pitchFamily="18" charset="0"/>
              </a:rPr>
              <a:t>авн</a:t>
            </a:r>
            <a:r>
              <a:rPr lang="sr-Cyrl-CS" sz="1800" dirty="0" smtClean="0">
                <a:solidFill>
                  <a:schemeClr val="bg1"/>
                </a:solidFill>
                <a:latin typeface="Times New Roman" panose="02020603050405020304" pitchFamily="18" charset="0"/>
                <a:cs typeface="Times New Roman" panose="02020603050405020304" pitchFamily="18" charset="0"/>
              </a:rPr>
              <a:t>а</a:t>
            </a:r>
            <a:r>
              <a:rPr lang="x-none" sz="1800" smtClean="0">
                <a:solidFill>
                  <a:schemeClr val="bg1"/>
                </a:solidFill>
                <a:latin typeface="Times New Roman" panose="02020603050405020304" pitchFamily="18" charset="0"/>
                <a:cs typeface="Times New Roman" panose="02020603050405020304" pitchFamily="18" charset="0"/>
              </a:rPr>
              <a:t> </a:t>
            </a:r>
            <a:r>
              <a:rPr lang="x-none" sz="1800" dirty="0" smtClean="0">
                <a:solidFill>
                  <a:schemeClr val="bg1"/>
                </a:solidFill>
                <a:latin typeface="Times New Roman" panose="02020603050405020304" pitchFamily="18" charset="0"/>
                <a:cs typeface="Times New Roman" panose="02020603050405020304" pitchFamily="18" charset="0"/>
              </a:rPr>
              <a:t>набавке мале вредности</a:t>
            </a:r>
          </a:p>
          <a:p>
            <a:pPr marL="0" indent="0" algn="just">
              <a:buClr>
                <a:schemeClr val="accent3"/>
              </a:buClr>
              <a:buFont typeface="Wingdings" pitchFamily="2" charset="2"/>
              <a:buChar char="v"/>
              <a:defRPr/>
            </a:pPr>
            <a:r>
              <a:rPr lang="x-none" sz="1800" smtClean="0">
                <a:solidFill>
                  <a:schemeClr val="bg1"/>
                </a:solidFill>
                <a:latin typeface="Times New Roman" panose="02020603050405020304" pitchFamily="18" charset="0"/>
                <a:cs typeface="Times New Roman" panose="02020603050405020304" pitchFamily="18" charset="0"/>
              </a:rPr>
              <a:t> </a:t>
            </a:r>
            <a:r>
              <a:rPr lang="sr-Cyrl-CS" sz="1800" dirty="0" smtClean="0">
                <a:solidFill>
                  <a:schemeClr val="bg1"/>
                </a:solidFill>
                <a:latin typeface="Times New Roman" panose="02020603050405020304" pitchFamily="18" charset="0"/>
                <a:cs typeface="Times New Roman" panose="02020603050405020304" pitchFamily="18" charset="0"/>
              </a:rPr>
              <a:t>п</a:t>
            </a:r>
            <a:r>
              <a:rPr lang="x-none" sz="1800" smtClean="0">
                <a:solidFill>
                  <a:schemeClr val="bg1"/>
                </a:solidFill>
                <a:latin typeface="Times New Roman" panose="02020603050405020304" pitchFamily="18" charset="0"/>
                <a:cs typeface="Times New Roman" panose="02020603050405020304" pitchFamily="18" charset="0"/>
              </a:rPr>
              <a:t>реговара</a:t>
            </a:r>
            <a:r>
              <a:rPr lang="sr-Cyrl-CS" sz="1800" dirty="0" smtClean="0">
                <a:solidFill>
                  <a:schemeClr val="bg1"/>
                </a:solidFill>
                <a:latin typeface="Times New Roman" panose="02020603050405020304" pitchFamily="18" charset="0"/>
                <a:cs typeface="Times New Roman" panose="02020603050405020304" pitchFamily="18" charset="0"/>
              </a:rPr>
              <a:t>чки поступак </a:t>
            </a:r>
            <a:r>
              <a:rPr lang="x-none" sz="1800" smtClean="0">
                <a:solidFill>
                  <a:schemeClr val="bg1"/>
                </a:solidFill>
                <a:latin typeface="Times New Roman" panose="02020603050405020304" pitchFamily="18" charset="0"/>
                <a:cs typeface="Times New Roman" panose="02020603050405020304" pitchFamily="18" charset="0"/>
              </a:rPr>
              <a:t> </a:t>
            </a:r>
            <a:r>
              <a:rPr lang="x-none" sz="1800" dirty="0" smtClean="0">
                <a:solidFill>
                  <a:schemeClr val="bg1"/>
                </a:solidFill>
                <a:latin typeface="Times New Roman" panose="02020603050405020304" pitchFamily="18" charset="0"/>
                <a:cs typeface="Times New Roman" panose="02020603050405020304" pitchFamily="18" charset="0"/>
              </a:rPr>
              <a:t>због хитности </a:t>
            </a:r>
          </a:p>
          <a:p>
            <a:pPr marL="0" indent="0" algn="just" eaLnBrk="1" fontAlgn="auto" hangingPunct="1">
              <a:spcAft>
                <a:spcPts val="0"/>
              </a:spcAft>
              <a:buClr>
                <a:schemeClr val="accent3"/>
              </a:buClr>
              <a:buFont typeface="Wingdings" pitchFamily="2" charset="2"/>
              <a:buChar char="v"/>
              <a:defRPr/>
            </a:pPr>
            <a:r>
              <a:rPr lang="x-none" sz="1800" smtClean="0">
                <a:solidFill>
                  <a:schemeClr val="bg1"/>
                </a:solidFill>
                <a:latin typeface="Times New Roman" panose="02020603050405020304" pitchFamily="18" charset="0"/>
                <a:cs typeface="Times New Roman" panose="02020603050405020304" pitchFamily="18" charset="0"/>
              </a:rPr>
              <a:t> </a:t>
            </a:r>
            <a:r>
              <a:rPr lang="sr-Cyrl-CS" sz="1800" dirty="0" smtClean="0">
                <a:solidFill>
                  <a:schemeClr val="bg1"/>
                </a:solidFill>
                <a:latin typeface="Times New Roman" panose="02020603050405020304" pitchFamily="18" charset="0"/>
                <a:cs typeface="Times New Roman" panose="02020603050405020304" pitchFamily="18" charset="0"/>
              </a:rPr>
              <a:t>п</a:t>
            </a:r>
            <a:r>
              <a:rPr lang="x-none" sz="1800" smtClean="0">
                <a:solidFill>
                  <a:schemeClr val="bg1"/>
                </a:solidFill>
                <a:latin typeface="Times New Roman" panose="02020603050405020304" pitchFamily="18" charset="0"/>
                <a:cs typeface="Times New Roman" panose="02020603050405020304" pitchFamily="18" charset="0"/>
              </a:rPr>
              <a:t>реговара</a:t>
            </a:r>
            <a:r>
              <a:rPr lang="sr-Cyrl-CS" sz="1800" dirty="0" smtClean="0">
                <a:solidFill>
                  <a:schemeClr val="bg1"/>
                </a:solidFill>
                <a:latin typeface="Times New Roman" panose="02020603050405020304" pitchFamily="18" charset="0"/>
                <a:cs typeface="Times New Roman" panose="02020603050405020304" pitchFamily="18" charset="0"/>
              </a:rPr>
              <a:t>чки поступак </a:t>
            </a:r>
            <a:r>
              <a:rPr lang="x-none" sz="1800" smtClean="0">
                <a:solidFill>
                  <a:schemeClr val="bg1"/>
                </a:solidFill>
                <a:latin typeface="Times New Roman" panose="02020603050405020304" pitchFamily="18" charset="0"/>
                <a:cs typeface="Times New Roman" panose="02020603050405020304" pitchFamily="18" charset="0"/>
              </a:rPr>
              <a:t>са </a:t>
            </a:r>
            <a:r>
              <a:rPr lang="x-none" sz="1800" dirty="0" smtClean="0">
                <a:solidFill>
                  <a:schemeClr val="bg1"/>
                </a:solidFill>
                <a:latin typeface="Times New Roman" panose="02020603050405020304" pitchFamily="18" charset="0"/>
                <a:cs typeface="Times New Roman" panose="02020603050405020304" pitchFamily="18" charset="0"/>
              </a:rPr>
              <a:t>одређеним понуђачем због техничких односно уметничких разлога</a:t>
            </a:r>
          </a:p>
          <a:p>
            <a:pPr marL="0" indent="0" algn="just" eaLnBrk="1" fontAlgn="auto" hangingPunct="1">
              <a:spcAft>
                <a:spcPts val="0"/>
              </a:spcAft>
              <a:buClr>
                <a:schemeClr val="accent3"/>
              </a:buClr>
              <a:buFont typeface="Wingdings" pitchFamily="2" charset="2"/>
              <a:buChar char="ü"/>
              <a:defRPr/>
            </a:pPr>
            <a:r>
              <a:rPr lang="x-none" sz="1800" smtClean="0">
                <a:solidFill>
                  <a:schemeClr val="bg1"/>
                </a:solidFill>
                <a:latin typeface="Times New Roman" panose="02020603050405020304" pitchFamily="18" charset="0"/>
                <a:cs typeface="Times New Roman" panose="02020603050405020304" pitchFamily="18" charset="0"/>
              </a:rPr>
              <a:t>Код </a:t>
            </a:r>
            <a:r>
              <a:rPr lang="x-none" sz="1800" dirty="0" smtClean="0">
                <a:solidFill>
                  <a:schemeClr val="bg1"/>
                </a:solidFill>
                <a:latin typeface="Times New Roman" panose="02020603050405020304" pitchFamily="18" charset="0"/>
                <a:cs typeface="Times New Roman" panose="02020603050405020304" pitchFamily="18" charset="0"/>
              </a:rPr>
              <a:t>оба случаја преговарачког поступка изјава </a:t>
            </a:r>
            <a:r>
              <a:rPr lang="x-none" sz="1800" smtClean="0">
                <a:solidFill>
                  <a:schemeClr val="bg1"/>
                </a:solidFill>
                <a:latin typeface="Times New Roman" panose="02020603050405020304" pitchFamily="18" charset="0"/>
                <a:cs typeface="Times New Roman" panose="02020603050405020304" pitchFamily="18" charset="0"/>
              </a:rPr>
              <a:t>могућа </a:t>
            </a:r>
            <a:r>
              <a:rPr lang="sr-Cyrl-CS" sz="1800" dirty="0" smtClean="0">
                <a:solidFill>
                  <a:schemeClr val="bg1"/>
                </a:solidFill>
                <a:latin typeface="Times New Roman" panose="02020603050405020304" pitchFamily="18" charset="0"/>
                <a:cs typeface="Times New Roman" panose="02020603050405020304" pitchFamily="18" charset="0"/>
              </a:rPr>
              <a:t>само</a:t>
            </a:r>
            <a:r>
              <a:rPr lang="x-none" sz="1800" smtClean="0">
                <a:solidFill>
                  <a:schemeClr val="bg1"/>
                </a:solidFill>
                <a:latin typeface="Times New Roman" panose="02020603050405020304" pitchFamily="18" charset="0"/>
                <a:cs typeface="Times New Roman" panose="02020603050405020304" pitchFamily="18" charset="0"/>
              </a:rPr>
              <a:t> </a:t>
            </a:r>
            <a:r>
              <a:rPr lang="x-none" sz="1800" dirty="0" smtClean="0">
                <a:solidFill>
                  <a:schemeClr val="bg1"/>
                </a:solidFill>
                <a:latin typeface="Times New Roman" panose="02020603050405020304" pitchFamily="18" charset="0"/>
                <a:cs typeface="Times New Roman" panose="02020603050405020304" pitchFamily="18" charset="0"/>
              </a:rPr>
              <a:t>када је процењена вредност мања </a:t>
            </a:r>
            <a:r>
              <a:rPr lang="x-none" sz="1800" smtClean="0">
                <a:solidFill>
                  <a:schemeClr val="bg1"/>
                </a:solidFill>
                <a:latin typeface="Times New Roman" panose="02020603050405020304" pitchFamily="18" charset="0"/>
                <a:cs typeface="Times New Roman" panose="02020603050405020304" pitchFamily="18" charset="0"/>
              </a:rPr>
              <a:t>од </a:t>
            </a:r>
            <a:r>
              <a:rPr lang="sr-Cyrl-CS" sz="1800" dirty="0" smtClean="0">
                <a:solidFill>
                  <a:schemeClr val="bg1"/>
                </a:solidFill>
                <a:latin typeface="Times New Roman" panose="02020603050405020304" pitchFamily="18" charset="0"/>
                <a:cs typeface="Times New Roman" panose="02020603050405020304" pitchFamily="18" charset="0"/>
              </a:rPr>
              <a:t> горњег лимира ЈН мале вредности</a:t>
            </a:r>
            <a:r>
              <a:rPr lang="sr-Cyrl-CS" sz="1800" b="1" dirty="0" smtClean="0">
                <a:solidFill>
                  <a:schemeClr val="bg1"/>
                </a:solidFill>
                <a:latin typeface="Times New Roman" panose="02020603050405020304" pitchFamily="18" charset="0"/>
                <a:cs typeface="Times New Roman" panose="02020603050405020304" pitchFamily="18" charset="0"/>
              </a:rPr>
              <a:t>.</a:t>
            </a:r>
            <a:endParaRPr lang="x-none" sz="1800" dirty="0" smtClean="0">
              <a:solidFill>
                <a:schemeClr val="bg1"/>
              </a:solidFill>
              <a:latin typeface="Times New Roman" panose="02020603050405020304" pitchFamily="18" charset="0"/>
              <a:cs typeface="Times New Roman" panose="02020603050405020304" pitchFamily="18" charset="0"/>
            </a:endParaRPr>
          </a:p>
          <a:p>
            <a:pPr marL="0" indent="0" eaLnBrk="1" fontAlgn="auto" hangingPunct="1">
              <a:spcAft>
                <a:spcPts val="0"/>
              </a:spcAft>
              <a:buClr>
                <a:schemeClr val="accent3"/>
              </a:buClr>
              <a:buFont typeface="Arial" charset="0"/>
              <a:buNone/>
              <a:defRPr/>
            </a:pPr>
            <a:endParaRPr lang="en-US" sz="180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Rectangle 4"/>
          <p:cNvSpPr/>
          <p:nvPr/>
        </p:nvSpPr>
        <p:spPr>
          <a:xfrm>
            <a:off x="381000" y="1143000"/>
            <a:ext cx="8001000" cy="2031325"/>
          </a:xfrm>
          <a:prstGeom prst="rect">
            <a:avLst/>
          </a:prstGeom>
          <a:solidFill>
            <a:srgbClr val="00B050"/>
          </a:solidFill>
        </p:spPr>
        <p:txBody>
          <a:bodyPr wrap="square">
            <a:spAutoFit/>
          </a:bodyPr>
          <a:lstStyle/>
          <a:p>
            <a:endParaRPr lang="sr-Cyrl-CS" dirty="0" smtClean="0">
              <a:solidFill>
                <a:schemeClr val="bg1"/>
              </a:solidFill>
              <a:latin typeface="Times New Roman" pitchFamily="18" charset="0"/>
              <a:cs typeface="Times New Roman" pitchFamily="18" charset="0"/>
            </a:endParaRPr>
          </a:p>
          <a:p>
            <a:pPr algn="ctr"/>
            <a:r>
              <a:rPr lang="sr-Cyrl-CS" dirty="0" smtClean="0">
                <a:solidFill>
                  <a:schemeClr val="bg1"/>
                </a:solidFill>
                <a:latin typeface="Times New Roman" pitchFamily="18" charset="0"/>
                <a:cs typeface="Times New Roman" pitchFamily="18" charset="0"/>
              </a:rPr>
              <a:t>Наручилац може одредити у конкурсној документацији да се испуњеност свих или појединих услова, осим услова из члана 75. став 1. тачка 5) ЗЈН, доказује достављањем изјаве којом понуђач под пуном материјалном и кривичном одговорношћу потврђује да испуњава услове.</a:t>
            </a:r>
          </a:p>
          <a:p>
            <a:pPr algn="ctr"/>
            <a:endParaRPr lang="sr-Cyrl-CS" dirty="0" smtClean="0">
              <a:solidFill>
                <a:schemeClr val="bg1"/>
              </a:solidFill>
              <a:latin typeface="Times New Roman" pitchFamily="18" charset="0"/>
              <a:cs typeface="Times New Roman" pitchFamily="18" charset="0"/>
            </a:endParaRPr>
          </a:p>
          <a:p>
            <a:endParaRPr lang="en-US" dirty="0">
              <a:solidFill>
                <a:schemeClr val="bg1"/>
              </a:solidFill>
              <a:latin typeface="Times New Roman" pitchFamily="18" charset="0"/>
              <a:cs typeface="Times New Roman" pitchFamily="18" charset="0"/>
            </a:endParaRPr>
          </a:p>
        </p:txBody>
      </p:sp>
      <p:sp>
        <p:nvSpPr>
          <p:cNvPr id="6" name="Rectangle 5"/>
          <p:cNvSpPr/>
          <p:nvPr/>
        </p:nvSpPr>
        <p:spPr>
          <a:xfrm>
            <a:off x="381000" y="4724400"/>
            <a:ext cx="8001000" cy="923330"/>
          </a:xfrm>
          <a:prstGeom prst="rect">
            <a:avLst/>
          </a:prstGeom>
          <a:solidFill>
            <a:srgbClr val="FFC000"/>
          </a:solidFill>
          <a:ln>
            <a:solidFill>
              <a:schemeClr val="accent2">
                <a:lumMod val="50000"/>
              </a:schemeClr>
            </a:solidFill>
          </a:ln>
        </p:spPr>
        <p:txBody>
          <a:bodyPr wrap="square">
            <a:spAutoFit/>
          </a:bodyPr>
          <a:lstStyle/>
          <a:p>
            <a:pPr algn="just"/>
            <a:r>
              <a:rPr lang="ru-RU" dirty="0" smtClean="0"/>
              <a:t>Наручилац није дужан да поступи на овај начин у случају поступка јавне набавке мале вредности и преговарачког поступка из члана 36. став 1. тач. 2) и 3) ЗЈН процењене вредности испод </a:t>
            </a:r>
            <a:r>
              <a:rPr lang="sr-Cyrl-CS" dirty="0" smtClean="0"/>
              <a:t>5.000.000 динара.</a:t>
            </a:r>
            <a:endParaRPr lang="en-US" dirty="0"/>
          </a:p>
        </p:txBody>
      </p:sp>
      <p:sp>
        <p:nvSpPr>
          <p:cNvPr id="7" name="Rectangle 6"/>
          <p:cNvSpPr/>
          <p:nvPr/>
        </p:nvSpPr>
        <p:spPr>
          <a:xfrm>
            <a:off x="381000" y="3200400"/>
            <a:ext cx="8001000" cy="1477328"/>
          </a:xfrm>
          <a:prstGeom prst="rect">
            <a:avLst/>
          </a:prstGeom>
          <a:solidFill>
            <a:srgbClr val="FFFF00"/>
          </a:solidFill>
          <a:ln>
            <a:solidFill>
              <a:schemeClr val="accent2">
                <a:lumMod val="50000"/>
              </a:schemeClr>
            </a:solidFill>
          </a:ln>
        </p:spPr>
        <p:txBody>
          <a:bodyPr wrap="square">
            <a:spAutoFit/>
          </a:bodyPr>
          <a:lstStyle/>
          <a:p>
            <a:pPr algn="just"/>
            <a:r>
              <a:rPr lang="ru-RU" b="1" dirty="0" smtClean="0">
                <a:solidFill>
                  <a:schemeClr val="accent2">
                    <a:lumMod val="50000"/>
                  </a:schemeClr>
                </a:solidFill>
              </a:rPr>
              <a:t>У том случају, наручилац је пре доношења одлуке о додели уговора дужан да од понуђача чија је понуда оцењена као најповољнија затражи да достави </a:t>
            </a:r>
            <a:r>
              <a:rPr lang="ru-RU" b="1" u="sng" dirty="0" smtClean="0">
                <a:solidFill>
                  <a:schemeClr val="accent2">
                    <a:lumMod val="50000"/>
                  </a:schemeClr>
                </a:solidFill>
              </a:rPr>
              <a:t>копију</a:t>
            </a:r>
            <a:r>
              <a:rPr lang="ru-RU" b="1" dirty="0" smtClean="0">
                <a:solidFill>
                  <a:schemeClr val="accent2">
                    <a:lumMod val="50000"/>
                  </a:schemeClr>
                </a:solidFill>
              </a:rPr>
              <a:t> захтеваних доказа о испуњености услова, а може и да затражи </a:t>
            </a:r>
            <a:r>
              <a:rPr lang="ru-RU" b="1" u="sng" dirty="0" smtClean="0">
                <a:solidFill>
                  <a:schemeClr val="accent2">
                    <a:lumMod val="50000"/>
                  </a:schemeClr>
                </a:solidFill>
              </a:rPr>
              <a:t>на увид оригинал или оверену копију </a:t>
            </a:r>
            <a:r>
              <a:rPr lang="ru-RU" b="1" dirty="0" smtClean="0">
                <a:solidFill>
                  <a:schemeClr val="accent2">
                    <a:lumMod val="50000"/>
                  </a:schemeClr>
                </a:solidFill>
              </a:rPr>
              <a:t>свих или појединих доказа, а доказе може да затражи и од осталих понуђача. </a:t>
            </a:r>
            <a:endParaRPr lang="en-US" b="1" dirty="0">
              <a:solidFill>
                <a:schemeClr val="accent2">
                  <a:lumMod val="50000"/>
                </a:schemeClr>
              </a:solidFill>
            </a:endParaRPr>
          </a:p>
        </p:txBody>
      </p:sp>
      <p:sp>
        <p:nvSpPr>
          <p:cNvPr id="8" name="Rectangle 7"/>
          <p:cNvSpPr/>
          <p:nvPr/>
        </p:nvSpPr>
        <p:spPr>
          <a:xfrm>
            <a:off x="381000" y="5638800"/>
            <a:ext cx="8001000" cy="923330"/>
          </a:xfrm>
          <a:prstGeom prst="rect">
            <a:avLst/>
          </a:prstGeom>
          <a:solidFill>
            <a:schemeClr val="accent3">
              <a:lumMod val="40000"/>
              <a:lumOff val="60000"/>
            </a:schemeClr>
          </a:solidFill>
          <a:ln>
            <a:solidFill>
              <a:schemeClr val="accent2">
                <a:lumMod val="50000"/>
              </a:schemeClr>
            </a:solidFill>
          </a:ln>
        </p:spPr>
        <p:txBody>
          <a:bodyPr wrap="square">
            <a:spAutoFit/>
          </a:bodyPr>
          <a:lstStyle/>
          <a:p>
            <a:pPr algn="just"/>
            <a:r>
              <a:rPr lang="ru-RU" dirty="0" smtClean="0">
                <a:solidFill>
                  <a:schemeClr val="tx2"/>
                </a:solidFill>
              </a:rPr>
              <a:t>Наручилац није дужан да од понуђача затражи достављање свих или појединих доказа уколико за истог понуђача поседује одговарајуће доказе из других поступака јавних набавки код тог наручиоца.</a:t>
            </a:r>
          </a:p>
        </p:txBody>
      </p:sp>
    </p:spTree>
    <p:extLst>
      <p:ext uri="{BB962C8B-B14F-4D97-AF65-F5344CB8AC3E}">
        <p14:creationId xmlns:p14="http://schemas.microsoft.com/office/powerpoint/2010/main" val="4559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bg/>
                                          </p:spTgt>
                                        </p:tgtEl>
                                        <p:attrNameLst>
                                          <p:attrName>style.visibility</p:attrName>
                                        </p:attrNameLst>
                                      </p:cBhvr>
                                      <p:to>
                                        <p:strVal val="visible"/>
                                      </p:to>
                                    </p:set>
                                    <p:animEffect transition="in" filter="wipe(down)">
                                      <p:cBhvr>
                                        <p:cTn id="24" dur="500"/>
                                        <p:tgtEl>
                                          <p:spTgt spid="5">
                                            <p:bg/>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Effect transition="in" filter="wipe(down)">
                                      <p:cBhvr>
                                        <p:cTn id="32" dur="500"/>
                                        <p:tgtEl>
                                          <p:spTgt spid="7">
                                            <p:bg/>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wipe(down)">
                                      <p:cBhvr>
                                        <p:cTn id="35" dur="500"/>
                                        <p:tgtEl>
                                          <p:spTgt spid="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Effect transition="in" filter="wipe(down)">
                                      <p:cBhvr>
                                        <p:cTn id="40" dur="500"/>
                                        <p:tgtEl>
                                          <p:spTgt spid="6">
                                            <p:bg/>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down)">
                                      <p:cBhvr>
                                        <p:cTn id="43" dur="5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8">
                                            <p:bg/>
                                          </p:spTgt>
                                        </p:tgtEl>
                                        <p:attrNameLst>
                                          <p:attrName>style.visibility</p:attrName>
                                        </p:attrNameLst>
                                      </p:cBhvr>
                                      <p:to>
                                        <p:strVal val="visible"/>
                                      </p:to>
                                    </p:set>
                                    <p:animEffect transition="in" filter="wipe(down)">
                                      <p:cBhvr>
                                        <p:cTn id="48" dur="500"/>
                                        <p:tgtEl>
                                          <p:spTgt spid="8">
                                            <p:bg/>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Effect transition="in" filter="wipe(down)">
                                      <p:cBhvr>
                                        <p:cTn id="5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6" grpId="0" build="allAtOnce" animBg="1"/>
      <p:bldP spid="7" grpId="0" build="allAtOnce" animBg="1"/>
      <p:bldP spid="8"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Услови за учешће – проблеми везани за дозволу важећег органа</a:t>
            </a:r>
            <a:endParaRPr lang="sr-Cyrl-RS" b="1" dirty="0"/>
          </a:p>
        </p:txBody>
      </p:sp>
      <p:sp>
        <p:nvSpPr>
          <p:cNvPr id="3" name="Content Placeholder 2"/>
          <p:cNvSpPr>
            <a:spLocks noGrp="1"/>
          </p:cNvSpPr>
          <p:nvPr>
            <p:ph idx="1"/>
          </p:nvPr>
        </p:nvSpPr>
        <p:spPr/>
        <p:txBody>
          <a:bodyPr>
            <a:noAutofit/>
          </a:bodyPr>
          <a:lstStyle/>
          <a:p>
            <a:pPr algn="just">
              <a:spcBef>
                <a:spcPts val="0"/>
              </a:spcBef>
            </a:pPr>
            <a:r>
              <a:rPr lang="sr-Cyrl-RS" sz="2000" dirty="0" smtClean="0">
                <a:latin typeface="Times New Roman" pitchFamily="18" charset="0"/>
                <a:cs typeface="Times New Roman" pitchFamily="18" charset="0"/>
              </a:rPr>
              <a:t>Кад је спорно </a:t>
            </a:r>
            <a:r>
              <a:rPr lang="sr-Cyrl-RS" sz="2000" b="1" dirty="0" smtClean="0">
                <a:latin typeface="Times New Roman" pitchFamily="18" charset="0"/>
                <a:cs typeface="Times New Roman" pitchFamily="18" charset="0"/>
              </a:rPr>
              <a:t>да ли је решењем АЛИМС-а обухваћен управо понуђен модел мс</a:t>
            </a:r>
            <a:r>
              <a:rPr lang="sr-Cyrl-RS" sz="2000" dirty="0" smtClean="0">
                <a:latin typeface="Times New Roman" pitchFamily="18" charset="0"/>
                <a:cs typeface="Times New Roman" pitchFamily="18" charset="0"/>
              </a:rPr>
              <a:t>, или да ли се </a:t>
            </a:r>
            <a:r>
              <a:rPr lang="sr-Cyrl-RS" sz="2000" b="1" dirty="0" smtClean="0">
                <a:latin typeface="Times New Roman" pitchFamily="18" charset="0"/>
                <a:cs typeface="Times New Roman" pitchFamily="18" charset="0"/>
              </a:rPr>
              <a:t>поједине компоненте мс морају посебно регистровати – обратити се АЛИМС-у за појашњење </a:t>
            </a:r>
            <a:r>
              <a:rPr lang="sr-Cyrl-RS" sz="2000" dirty="0" smtClean="0">
                <a:latin typeface="Times New Roman" pitchFamily="18" charset="0"/>
                <a:cs typeface="Times New Roman" pitchFamily="18" charset="0"/>
              </a:rPr>
              <a:t>(решење РК бр. 1498/2014</a:t>
            </a:r>
            <a:r>
              <a:rPr lang="sr-Cyrl-RS" sz="2000" b="1"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наручилац КЦ Србије, решење РК бр. </a:t>
            </a:r>
            <a:r>
              <a:rPr lang="sr-Cyrl-RS" sz="2000" b="1" dirty="0" smtClean="0">
                <a:latin typeface="Times New Roman" pitchFamily="18" charset="0"/>
                <a:cs typeface="Times New Roman" pitchFamily="18" charset="0"/>
              </a:rPr>
              <a:t>2637/2014</a:t>
            </a:r>
            <a:r>
              <a:rPr lang="sr-Cyrl-RS" sz="2000" dirty="0" smtClean="0">
                <a:latin typeface="Times New Roman" pitchFamily="18" charset="0"/>
                <a:cs typeface="Times New Roman" pitchFamily="18" charset="0"/>
              </a:rPr>
              <a:t> Универзитетска дечија клиника), </a:t>
            </a:r>
          </a:p>
          <a:p>
            <a:pPr lvl="0" algn="just">
              <a:spcBef>
                <a:spcPts val="0"/>
              </a:spcBef>
            </a:pPr>
            <a:r>
              <a:rPr lang="sr-Cyrl-RS" sz="2000" dirty="0" smtClean="0">
                <a:solidFill>
                  <a:prstClr val="black"/>
                </a:solidFill>
                <a:latin typeface="Times New Roman" pitchFamily="18" charset="0"/>
                <a:cs typeface="Times New Roman" pitchFamily="18" charset="0"/>
              </a:rPr>
              <a:t>Пре покретања јн прибавити мишљење АЛИМС-а да ли конкретна опрема представља медицинско средство (решење РК бр. </a:t>
            </a:r>
            <a:r>
              <a:rPr lang="sr-Cyrl-RS" sz="2000" b="1" dirty="0" smtClean="0">
                <a:solidFill>
                  <a:prstClr val="black"/>
                </a:solidFill>
                <a:latin typeface="Times New Roman" pitchFamily="18" charset="0"/>
                <a:cs typeface="Times New Roman" pitchFamily="18" charset="0"/>
              </a:rPr>
              <a:t>2829/2015 </a:t>
            </a:r>
            <a:r>
              <a:rPr lang="sr-Cyrl-RS" sz="2000" dirty="0">
                <a:solidFill>
                  <a:prstClr val="black"/>
                </a:solidFill>
                <a:latin typeface="Times New Roman" pitchFamily="18" charset="0"/>
                <a:cs typeface="Times New Roman" pitchFamily="18" charset="0"/>
              </a:rPr>
              <a:t>КБЦ Земун набавља медицинску опрему за службу трансфузије, подна центрифуга за кесе за крв, прибавити мишљење АЛИМС-а да ли је то медицинско средство (зависи од намене центрифуге</a:t>
            </a:r>
            <a:r>
              <a:rPr lang="sr-Cyrl-RS" sz="2000" dirty="0" smtClean="0">
                <a:solidFill>
                  <a:prstClr val="black"/>
                </a:solidFill>
                <a:latin typeface="Times New Roman" pitchFamily="18" charset="0"/>
                <a:cs typeface="Times New Roman" pitchFamily="18" charset="0"/>
              </a:rPr>
              <a:t>)) </a:t>
            </a:r>
            <a:endParaRPr lang="sr-Cyrl-RS" sz="2000" b="1" dirty="0" smtClean="0">
              <a:solidFill>
                <a:prstClr val="black"/>
              </a:solidFill>
              <a:latin typeface="Times New Roman" pitchFamily="18" charset="0"/>
              <a:cs typeface="Times New Roman" pitchFamily="18" charset="0"/>
            </a:endParaRPr>
          </a:p>
          <a:p>
            <a:pPr algn="just">
              <a:spcBef>
                <a:spcPts val="0"/>
              </a:spcBef>
            </a:pPr>
            <a:r>
              <a:rPr lang="sr-Cyrl-RS" sz="2000" dirty="0">
                <a:latin typeface="Times New Roman" pitchFamily="18" charset="0"/>
                <a:cs typeface="Times New Roman" pitchFamily="18" charset="0"/>
              </a:rPr>
              <a:t>Код </a:t>
            </a:r>
            <a:r>
              <a:rPr lang="sr-Cyrl-RS" sz="2000" b="1" dirty="0">
                <a:latin typeface="Times New Roman" pitchFamily="18" charset="0"/>
                <a:cs typeface="Times New Roman" pitchFamily="18" charset="0"/>
              </a:rPr>
              <a:t>конзорцијске понуде </a:t>
            </a:r>
            <a:r>
              <a:rPr lang="sr-Cyrl-RS" sz="2000" dirty="0">
                <a:latin typeface="Times New Roman" pitchFamily="18" charset="0"/>
                <a:cs typeface="Times New Roman" pitchFamily="18" charset="0"/>
              </a:rPr>
              <a:t>дозвола мора бити издата оном члану конзорцијума за кога је конзорцијским уговором прецизирано да ће радити део посла за који треба дозвола (2718/15, неприхватљивост изабраног јер нема дозволу за сервисирање опреме за дојаву пожара онај учесник конзорцијума за кога је споразумом наведено да ће радити </a:t>
            </a:r>
            <a:r>
              <a:rPr lang="sr-Cyrl-RS" sz="2000" dirty="0" smtClean="0">
                <a:latin typeface="Times New Roman" pitchFamily="18" charset="0"/>
                <a:cs typeface="Times New Roman" pitchFamily="18" charset="0"/>
              </a:rPr>
              <a:t>сервисирање)</a:t>
            </a:r>
            <a:endParaRPr lang="en-US" sz="1600" dirty="0">
              <a:latin typeface="Times New Roman" pitchFamily="18" charset="0"/>
              <a:cs typeface="Times New Roman" pitchFamily="18" charset="0"/>
            </a:endParaRPr>
          </a:p>
          <a:p>
            <a:pPr algn="just">
              <a:spcBef>
                <a:spcPts val="0"/>
              </a:spcBef>
            </a:pPr>
            <a:endParaRPr lang="sr-Cyrl-R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9259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pPr algn="ctr"/>
            <a:r>
              <a:rPr lang="sr-Cyrl-R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Активна легитимација у поступку</a:t>
            </a:r>
            <a:endParaRPr lang="x-none"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924800" cy="5029200"/>
          </a:xfrm>
        </p:spPr>
        <p:txBody>
          <a:bodyPr>
            <a:normAutofit/>
          </a:bodyPr>
          <a:lstStyle/>
          <a:p>
            <a:pPr algn="just">
              <a:lnSpc>
                <a:spcPct val="80000"/>
              </a:lnSpc>
              <a:buSzPct val="80000"/>
              <a:buNone/>
              <a:defRPr/>
            </a:pPr>
            <a:endParaRPr lang="sr-Cyrl-CS" dirty="0">
              <a:latin typeface="Times New Roman" panose="02020603050405020304" pitchFamily="18" charset="0"/>
              <a:cs typeface="Times New Roman" panose="02020603050405020304" pitchFamily="18" charset="0"/>
            </a:endParaRPr>
          </a:p>
          <a:p>
            <a:pPr algn="just">
              <a:lnSpc>
                <a:spcPct val="80000"/>
              </a:lnSpc>
              <a:buSzPct val="80000"/>
              <a:buFont typeface="Wingdings" panose="05000000000000000000" pitchFamily="2" charset="2"/>
              <a:buChar char="Ø"/>
              <a:defRPr/>
            </a:pPr>
            <a:r>
              <a:rPr lang="sr-Cyrl-CS" sz="2000" dirty="0" smtClean="0">
                <a:latin typeface="Times New Roman" panose="02020603050405020304" pitchFamily="18" charset="0"/>
                <a:cs typeface="Times New Roman" panose="02020603050405020304" pitchFamily="18" charset="0"/>
              </a:rPr>
              <a:t>Захтев за заштиту права може да поднесе понуђач, подносилац пријаве, кандидат, односно заинтересовано лице, </a:t>
            </a:r>
            <a:r>
              <a:rPr lang="sr-Cyrl-CS" sz="2000" b="1" dirty="0" smtClean="0">
                <a:latin typeface="Times New Roman" panose="02020603050405020304" pitchFamily="18" charset="0"/>
                <a:cs typeface="Times New Roman" panose="02020603050405020304" pitchFamily="18" charset="0"/>
              </a:rPr>
              <a:t>које има интерес за доделу уговора</a:t>
            </a:r>
            <a:r>
              <a:rPr lang="sr-Cyrl-CS" sz="2000" dirty="0" smtClean="0">
                <a:latin typeface="Times New Roman" panose="02020603050405020304" pitchFamily="18" charset="0"/>
                <a:cs typeface="Times New Roman" panose="02020603050405020304" pitchFamily="18" charset="0"/>
              </a:rPr>
              <a:t>, односно оквирног споразума </a:t>
            </a:r>
            <a:r>
              <a:rPr lang="sr-Cyrl-CS" sz="2000" b="1" dirty="0" smtClean="0">
                <a:latin typeface="Times New Roman" panose="02020603050405020304" pitchFamily="18" charset="0"/>
                <a:cs typeface="Times New Roman" panose="02020603050405020304" pitchFamily="18" charset="0"/>
              </a:rPr>
              <a:t>у конкретном поступку јавне набавке</a:t>
            </a:r>
            <a:r>
              <a:rPr lang="sr-Cyrl-CS" sz="2000" dirty="0" smtClean="0">
                <a:latin typeface="Times New Roman" panose="02020603050405020304" pitchFamily="18" charset="0"/>
                <a:cs typeface="Times New Roman" panose="02020603050405020304" pitchFamily="18" charset="0"/>
              </a:rPr>
              <a:t>, и који је </a:t>
            </a:r>
            <a:r>
              <a:rPr lang="sr-Cyrl-CS" sz="2000" b="1" dirty="0" smtClean="0">
                <a:latin typeface="Times New Roman" panose="02020603050405020304" pitchFamily="18" charset="0"/>
                <a:cs typeface="Times New Roman" panose="02020603050405020304" pitchFamily="18" charset="0"/>
              </a:rPr>
              <a:t>претрпео или би могао да претрпи штету</a:t>
            </a:r>
            <a:r>
              <a:rPr lang="sr-Cyrl-CS" sz="2000" dirty="0" smtClean="0">
                <a:latin typeface="Times New Roman" panose="02020603050405020304" pitchFamily="18" charset="0"/>
                <a:cs typeface="Times New Roman" panose="02020603050405020304" pitchFamily="18" charset="0"/>
              </a:rPr>
              <a:t> због поступања наручиоца противно одредбама овог закона;</a:t>
            </a:r>
          </a:p>
          <a:p>
            <a:pPr marL="355600" indent="-241300" algn="just">
              <a:lnSpc>
                <a:spcPct val="80000"/>
              </a:lnSpc>
              <a:buSzPct val="80000"/>
              <a:buFont typeface="Wingdings" panose="05000000000000000000" pitchFamily="2" charset="2"/>
              <a:buChar char="§"/>
              <a:defRPr/>
            </a:pPr>
            <a:endParaRPr lang="sr-Cyrl-CS" sz="2000" dirty="0" smtClean="0">
              <a:latin typeface="Times New Roman" panose="02020603050405020304" pitchFamily="18" charset="0"/>
              <a:cs typeface="Times New Roman" panose="02020603050405020304" pitchFamily="18" charset="0"/>
            </a:endParaRPr>
          </a:p>
          <a:p>
            <a:pPr marL="355600" lvl="0" indent="-241300" algn="just">
              <a:lnSpc>
                <a:spcPct val="80000"/>
              </a:lnSpc>
              <a:buSzPct val="80000"/>
              <a:buFont typeface="Wingdings" panose="05000000000000000000" pitchFamily="2" charset="2"/>
              <a:buChar char="§"/>
              <a:defRPr/>
            </a:pPr>
            <a:r>
              <a:rPr lang="sr-Cyrl-RS" sz="2000" b="1" dirty="0">
                <a:latin typeface="Times New Roman" pitchFamily="18" charset="0"/>
                <a:cs typeface="Times New Roman" pitchFamily="18" charset="0"/>
              </a:rPr>
              <a:t>Пре истека рока за подношење понуда </a:t>
            </a:r>
            <a:r>
              <a:rPr lang="sr-Cyrl-RS" sz="2000" dirty="0">
                <a:latin typeface="Times New Roman" pitchFamily="18" charset="0"/>
                <a:cs typeface="Times New Roman" pitchFamily="18" charset="0"/>
              </a:rPr>
              <a:t>активну легитимацију има свако лице (правно или физичко</a:t>
            </a:r>
            <a:r>
              <a:rPr lang="sr-Cyrl-RS" sz="2000" dirty="0" smtClean="0">
                <a:latin typeface="Times New Roman" pitchFamily="18" charset="0"/>
                <a:cs typeface="Times New Roman" pitchFamily="18" charset="0"/>
              </a:rPr>
              <a:t>)</a:t>
            </a:r>
            <a:endParaRPr lang="sr-Cyrl-R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58768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Додатни услови за учешће – финансијски капацитет</a:t>
            </a:r>
            <a:endParaRPr lang="en-US" b="1" dirty="0"/>
          </a:p>
        </p:txBody>
      </p:sp>
      <p:sp>
        <p:nvSpPr>
          <p:cNvPr id="3" name="Content Placeholder 2"/>
          <p:cNvSpPr>
            <a:spLocks noGrp="1"/>
          </p:cNvSpPr>
          <p:nvPr>
            <p:ph idx="1"/>
          </p:nvPr>
        </p:nvSpPr>
        <p:spPr/>
        <p:txBody>
          <a:bodyPr>
            <a:normAutofit/>
          </a:bodyPr>
          <a:lstStyle/>
          <a:p>
            <a:pPr marL="273050" lvl="0" indent="-273050" algn="just" eaLnBrk="0" fontAlgn="base" hangingPunct="0">
              <a:spcAft>
                <a:spcPct val="0"/>
              </a:spcAft>
              <a:buClr>
                <a:srgbClr val="0BD0D9"/>
              </a:buClr>
              <a:buSzPct val="95000"/>
              <a:buFont typeface="Wingdings 2" pitchFamily="18" charset="2"/>
              <a:buChar char=""/>
            </a:pPr>
            <a:r>
              <a:rPr lang="sr-Cyrl-RS" altLang="en-US" sz="1900" dirty="0" smtClean="0">
                <a:solidFill>
                  <a:prstClr val="black"/>
                </a:solidFill>
                <a:latin typeface="Arial" pitchFamily="34" charset="0"/>
                <a:cs typeface="Arial" pitchFamily="34" charset="0"/>
              </a:rPr>
              <a:t>Решење бр. 4-00-544/2016 (достављен доказ додатног услова није у складу са конкурсном-потврда НБС о ликвидности не обухвата захтевани период, наручилац није правилно упутио да је наведени податак јавно доступан, накнадном провером утврђено да овај услов испуњава – претрага података НБС)</a:t>
            </a:r>
          </a:p>
          <a:p>
            <a:pPr marL="0" lvl="0" indent="0" algn="just" eaLnBrk="0" fontAlgn="base" hangingPunct="0">
              <a:spcAft>
                <a:spcPct val="0"/>
              </a:spcAft>
              <a:buClr>
                <a:srgbClr val="0BD0D9"/>
              </a:buClr>
              <a:buSzPct val="95000"/>
              <a:buNone/>
            </a:pPr>
            <a:r>
              <a:rPr lang="sr-Cyrl-RS" altLang="en-US" sz="1900" dirty="0" smtClean="0">
                <a:solidFill>
                  <a:prstClr val="black"/>
                </a:solidFill>
                <a:latin typeface="Arial" pitchFamily="34" charset="0"/>
                <a:cs typeface="Arial" pitchFamily="34" charset="0"/>
              </a:rPr>
              <a:t> </a:t>
            </a:r>
          </a:p>
          <a:p>
            <a:pPr marL="273050" lvl="0" indent="-273050" algn="just" eaLnBrk="0" fontAlgn="base" hangingPunct="0">
              <a:spcAft>
                <a:spcPct val="0"/>
              </a:spcAft>
              <a:buClr>
                <a:srgbClr val="0BD0D9"/>
              </a:buClr>
              <a:buSzPct val="95000"/>
              <a:buFont typeface="Wingdings 2" pitchFamily="18" charset="2"/>
              <a:buChar char=""/>
            </a:pPr>
            <a:r>
              <a:rPr lang="sr-Cyrl-RS" sz="1900" dirty="0" smtClean="0">
                <a:solidFill>
                  <a:prstClr val="black"/>
                </a:solidFill>
                <a:latin typeface="Arial" pitchFamily="34" charset="0"/>
                <a:cs typeface="Arial" pitchFamily="34" charset="0"/>
              </a:rPr>
              <a:t>Услов да понуђач није пословао са нето губитком или пословним губитком, наручилац није знао да оправда захтев за нето губитком (453/2016, Апотеке Београд)</a:t>
            </a:r>
            <a:endParaRPr lang="en-US" dirty="0"/>
          </a:p>
        </p:txBody>
      </p:sp>
    </p:spTree>
    <p:extLst>
      <p:ext uri="{BB962C8B-B14F-4D97-AF65-F5344CB8AC3E}">
        <p14:creationId xmlns:p14="http://schemas.microsoft.com/office/powerpoint/2010/main" val="334296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dirty="0">
                <a:solidFill>
                  <a:srgbClr val="04617B"/>
                </a:solidFill>
              </a:rPr>
              <a:t>Додатни услови за учешће –пословни капацитет</a:t>
            </a:r>
            <a:endParaRPr lang="en-US" dirty="0"/>
          </a:p>
        </p:txBody>
      </p:sp>
      <p:sp>
        <p:nvSpPr>
          <p:cNvPr id="3" name="Content Placeholder 2"/>
          <p:cNvSpPr>
            <a:spLocks noGrp="1"/>
          </p:cNvSpPr>
          <p:nvPr>
            <p:ph idx="1"/>
          </p:nvPr>
        </p:nvSpPr>
        <p:spPr/>
        <p:txBody>
          <a:bodyPr>
            <a:normAutofit/>
          </a:bodyPr>
          <a:lstStyle/>
          <a:p>
            <a:pPr algn="just"/>
            <a:r>
              <a:rPr lang="sr-Cyrl-RS" sz="1800" dirty="0" smtClean="0">
                <a:latin typeface="Arial" pitchFamily="34" charset="0"/>
                <a:cs typeface="Arial" pitchFamily="34" charset="0"/>
              </a:rPr>
              <a:t>Тражен ИСО стандард достављен на име учесника конзорцијума, који није носилац конзорцијума, прихватљиво када кд није имала посебан захтев у том смислу</a:t>
            </a:r>
            <a:r>
              <a:rPr lang="sr-Cyrl-RS" sz="1800" dirty="0">
                <a:latin typeface="Arial" pitchFamily="34" charset="0"/>
                <a:cs typeface="Arial" pitchFamily="34" charset="0"/>
              </a:rPr>
              <a:t>, </a:t>
            </a:r>
            <a:r>
              <a:rPr lang="sr-Cyrl-RS" sz="1800" dirty="0" smtClean="0">
                <a:latin typeface="Arial" pitchFamily="34" charset="0"/>
                <a:cs typeface="Arial" pitchFamily="34" charset="0"/>
              </a:rPr>
              <a:t>достављени ИСО </a:t>
            </a:r>
            <a:r>
              <a:rPr lang="sr-Cyrl-RS" sz="1800" dirty="0">
                <a:latin typeface="Arial" pitchFamily="34" charset="0"/>
                <a:cs typeface="Arial" pitchFamily="34" charset="0"/>
              </a:rPr>
              <a:t>стандард </a:t>
            </a:r>
            <a:r>
              <a:rPr lang="sr-Cyrl-RS" sz="1800" dirty="0" smtClean="0">
                <a:latin typeface="Arial" pitchFamily="34" charset="0"/>
                <a:cs typeface="Arial" pitchFamily="34" charset="0"/>
              </a:rPr>
              <a:t>не мора се односити на предмет јавне набавке, уколико исто није тражено конкурсном документацијом (решење бр. 587/2014), </a:t>
            </a:r>
          </a:p>
          <a:p>
            <a:pPr algn="just"/>
            <a:endParaRPr lang="sr-Cyrl-RS" sz="1800" dirty="0" smtClean="0">
              <a:latin typeface="Arial" pitchFamily="34" charset="0"/>
              <a:cs typeface="Arial" pitchFamily="34" charset="0"/>
            </a:endParaRPr>
          </a:p>
          <a:p>
            <a:pPr algn="just"/>
            <a:r>
              <a:rPr lang="sr-Cyrl-RS" sz="1800" dirty="0" smtClean="0">
                <a:latin typeface="Arial" pitchFamily="34" charset="0"/>
                <a:cs typeface="Arial" pitchFamily="34" charset="0"/>
              </a:rPr>
              <a:t>ЗЛМС и Правилником о начину уписа мс у Регистар мс предвиђено да носилац уписа мс истовремено има и статус овлашћеног представника, (захтев за упис у регистар  АЛИМС подноси или произвођач мс који има дозволу за производњу или овлашћени представник, решење 4-00-2939/2015)</a:t>
            </a:r>
          </a:p>
          <a:p>
            <a:pPr algn="just"/>
            <a:endParaRPr lang="sr-Cyrl-RS" sz="1800" dirty="0" smtClean="0">
              <a:latin typeface="Arial" pitchFamily="34" charset="0"/>
              <a:cs typeface="Arial" pitchFamily="34" charset="0"/>
            </a:endParaRP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32056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Додатни услови за учешће </a:t>
            </a:r>
            <a:r>
              <a:rPr lang="sr-Cyrl-RS" sz="2800" b="1" dirty="0" smtClean="0">
                <a:solidFill>
                  <a:srgbClr val="04617B"/>
                </a:solidFill>
              </a:rPr>
              <a:t>–</a:t>
            </a:r>
            <a:r>
              <a:rPr lang="en-US" sz="2800" b="1" dirty="0" smtClean="0">
                <a:solidFill>
                  <a:srgbClr val="04617B"/>
                </a:solidFill>
              </a:rPr>
              <a:t> </a:t>
            </a:r>
            <a:r>
              <a:rPr lang="sr-Cyrl-RS" sz="2800" b="1" dirty="0" smtClean="0">
                <a:solidFill>
                  <a:srgbClr val="04617B"/>
                </a:solidFill>
              </a:rPr>
              <a:t>кадровски капацитет</a:t>
            </a:r>
            <a:endParaRPr lang="en-US" sz="3200" b="1" dirty="0"/>
          </a:p>
        </p:txBody>
      </p:sp>
      <p:sp>
        <p:nvSpPr>
          <p:cNvPr id="3" name="Content Placeholder 2"/>
          <p:cNvSpPr>
            <a:spLocks noGrp="1"/>
          </p:cNvSpPr>
          <p:nvPr>
            <p:ph idx="1"/>
          </p:nvPr>
        </p:nvSpPr>
        <p:spPr/>
        <p:txBody>
          <a:bodyPr>
            <a:noAutofit/>
          </a:bodyPr>
          <a:lstStyle/>
          <a:p>
            <a:pPr algn="just"/>
            <a:r>
              <a:rPr lang="sr-Cyrl-RS" sz="1800" dirty="0" smtClean="0">
                <a:latin typeface="Arial" pitchFamily="34" charset="0"/>
                <a:cs typeface="Arial" pitchFamily="34" charset="0"/>
              </a:rPr>
              <a:t>Неоправдан захтев кадр</a:t>
            </a:r>
            <a:r>
              <a:rPr lang="sr-Cyrl-RS" sz="1800" dirty="0">
                <a:latin typeface="Arial" pitchFamily="34" charset="0"/>
                <a:cs typeface="Arial" pitchFamily="34" charset="0"/>
              </a:rPr>
              <a:t> </a:t>
            </a:r>
            <a:r>
              <a:rPr lang="sr-Cyrl-RS" sz="1800" dirty="0" smtClean="0">
                <a:latin typeface="Arial" pitchFamily="34" charset="0"/>
                <a:cs typeface="Arial" pitchFamily="34" charset="0"/>
              </a:rPr>
              <a:t>капацитета да предметне услуге обављају искључиво </a:t>
            </a:r>
            <a:r>
              <a:rPr lang="sr-Cyrl-RS" sz="1800" b="1" dirty="0" smtClean="0">
                <a:latin typeface="Arial" pitchFamily="34" charset="0"/>
                <a:cs typeface="Arial" pitchFamily="34" charset="0"/>
              </a:rPr>
              <a:t>она лица која су приказана као кадровски капацитет </a:t>
            </a:r>
            <a:r>
              <a:rPr lang="sr-Cyrl-RS" sz="1800" dirty="0" smtClean="0">
                <a:latin typeface="Arial" pitchFamily="34" charset="0"/>
                <a:cs typeface="Arial" pitchFamily="34" charset="0"/>
              </a:rPr>
              <a:t>у моменту када се подноси понуда</a:t>
            </a:r>
          </a:p>
          <a:p>
            <a:pPr algn="just"/>
            <a:r>
              <a:rPr lang="sr-Cyrl-RS" sz="1800" dirty="0" smtClean="0">
                <a:latin typeface="Arial" pitchFamily="34" charset="0"/>
                <a:cs typeface="Arial" pitchFamily="34" charset="0"/>
              </a:rPr>
              <a:t>Став РК: свако лице има слободу да по сопственој одлуци промени послодавца или да престане да обавља одређени посао из било ког разлога, а послодавац не може да сноси одговорност за то (Решење 1179/2015, ДЗ Визим), </a:t>
            </a:r>
          </a:p>
          <a:p>
            <a:pPr algn="just"/>
            <a:r>
              <a:rPr lang="sr-Cyrl-RS" sz="1800" dirty="0" smtClean="0">
                <a:latin typeface="Arial" pitchFamily="34" charset="0"/>
                <a:cs typeface="Arial" pitchFamily="34" charset="0"/>
              </a:rPr>
              <a:t>Неоправдани захтев да у радном односу понуђач има докторе наука, ако из техничких спецификација предметне </a:t>
            </a:r>
            <a:r>
              <a:rPr lang="sr-Cyrl-RS" sz="1800" dirty="0" err="1" smtClean="0">
                <a:latin typeface="Arial" pitchFamily="34" charset="0"/>
                <a:cs typeface="Arial" pitchFamily="34" charset="0"/>
              </a:rPr>
              <a:t>јн</a:t>
            </a:r>
            <a:r>
              <a:rPr lang="sr-Cyrl-RS" sz="1800" dirty="0" smtClean="0">
                <a:latin typeface="Arial" pitchFamily="34" charset="0"/>
                <a:cs typeface="Arial" pitchFamily="34" charset="0"/>
              </a:rPr>
              <a:t> не произилази да је то потребно (наручилац указује да је желео стручњаке који могу брже да дају боље дијагнозе, у последњих пар година имао доста запослених који су оболели од рака, хтео да запослени имају помоћ у превенцији, став РК: није предвиђено вршење </a:t>
            </a:r>
            <a:r>
              <a:rPr lang="sr-Cyrl-RS" sz="1800" dirty="0" err="1" smtClean="0">
                <a:latin typeface="Arial" pitchFamily="34" charset="0"/>
                <a:cs typeface="Arial" pitchFamily="34" charset="0"/>
              </a:rPr>
              <a:t>онколошких</a:t>
            </a:r>
            <a:r>
              <a:rPr lang="sr-Cyrl-RS" sz="1800" dirty="0" smtClean="0">
                <a:latin typeface="Arial" pitchFamily="34" charset="0"/>
                <a:cs typeface="Arial" pitchFamily="34" charset="0"/>
              </a:rPr>
              <a:t> прегледа и дијагностике, нити „образовање запослених“ нити „помоћ у превенцији (решење 1179/2015)</a:t>
            </a:r>
          </a:p>
        </p:txBody>
      </p:sp>
    </p:spTree>
    <p:extLst>
      <p:ext uri="{BB962C8B-B14F-4D97-AF65-F5344CB8AC3E}">
        <p14:creationId xmlns:p14="http://schemas.microsoft.com/office/powerpoint/2010/main" val="4080129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b="1" dirty="0">
                <a:solidFill>
                  <a:srgbClr val="04617B"/>
                </a:solidFill>
              </a:rPr>
              <a:t>Додатни услови за учешће </a:t>
            </a:r>
            <a:r>
              <a:rPr lang="sr-Cyrl-RS" sz="2800" b="1" dirty="0" smtClean="0">
                <a:solidFill>
                  <a:srgbClr val="04617B"/>
                </a:solidFill>
              </a:rPr>
              <a:t>–</a:t>
            </a:r>
            <a:r>
              <a:rPr lang="en-US" sz="2800" b="1" dirty="0" smtClean="0">
                <a:solidFill>
                  <a:srgbClr val="04617B"/>
                </a:solidFill>
              </a:rPr>
              <a:t> </a:t>
            </a:r>
            <a:r>
              <a:rPr lang="sr-Cyrl-RS" sz="2800" b="1" dirty="0" smtClean="0">
                <a:solidFill>
                  <a:srgbClr val="04617B"/>
                </a:solidFill>
              </a:rPr>
              <a:t>кадровски капацитет</a:t>
            </a:r>
            <a:endParaRPr lang="en-US" sz="3200" b="1" dirty="0"/>
          </a:p>
        </p:txBody>
      </p:sp>
      <p:sp>
        <p:nvSpPr>
          <p:cNvPr id="3" name="Content Placeholder 2"/>
          <p:cNvSpPr>
            <a:spLocks noGrp="1"/>
          </p:cNvSpPr>
          <p:nvPr>
            <p:ph idx="1"/>
          </p:nvPr>
        </p:nvSpPr>
        <p:spPr/>
        <p:txBody>
          <a:bodyPr>
            <a:noAutofit/>
          </a:bodyPr>
          <a:lstStyle/>
          <a:p>
            <a:pPr algn="just"/>
            <a:r>
              <a:rPr lang="sr-Cyrl-RS" sz="1800" dirty="0" smtClean="0">
                <a:latin typeface="Arial" pitchFamily="34" charset="0"/>
                <a:cs typeface="Arial" pitchFamily="34" charset="0"/>
              </a:rPr>
              <a:t>Наручилац нема основ да одбије понуду понуђача који ангажује лице по основу </a:t>
            </a:r>
            <a:r>
              <a:rPr lang="sr-Cyrl-RS" sz="1800" b="1" dirty="0" smtClean="0">
                <a:latin typeface="Arial" pitchFamily="34" charset="0"/>
                <a:cs typeface="Arial" pitchFamily="34" charset="0"/>
              </a:rPr>
              <a:t>уговора о допунском раду </a:t>
            </a:r>
            <a:r>
              <a:rPr lang="sr-Cyrl-RS" sz="1800" dirty="0" smtClean="0">
                <a:latin typeface="Arial" pitchFamily="34" charset="0"/>
                <a:cs typeface="Arial" pitchFamily="34" charset="0"/>
              </a:rPr>
              <a:t>уз образложење да он не може предметни посао обављати пуно радно време све док то као захтев није одредио конкурсном документацијом (4-00-418/2016)</a:t>
            </a:r>
          </a:p>
          <a:p>
            <a:pPr algn="just"/>
            <a:r>
              <a:rPr lang="sr-Cyrl-RS" sz="1800" dirty="0" smtClean="0">
                <a:latin typeface="Arial" pitchFamily="34" charset="0"/>
                <a:cs typeface="Arial" pitchFamily="34" charset="0"/>
              </a:rPr>
              <a:t>Наручилац нема основ да оцену неприхватљивости заснује на чињеници да приложени уговори о раду за лице из кадровског капацитета истичу пре очекиваног периода реализације/завршетка предметног посла </a:t>
            </a:r>
          </a:p>
          <a:p>
            <a:pPr algn="just"/>
            <a:r>
              <a:rPr lang="sr-Cyrl-RS" sz="1800" dirty="0" smtClean="0">
                <a:latin typeface="Arial" pitchFamily="34" charset="0"/>
                <a:cs typeface="Arial" pitchFamily="34" charset="0"/>
              </a:rPr>
              <a:t>Наручилац нема основа да као неприхватљиву оцени понуду понуђача који није приложио захтеване и М обрасце и уговоре о раду, већ само М обрасце (пошто је предуслов за М обрасце да постоји уговор о раду)</a:t>
            </a:r>
          </a:p>
        </p:txBody>
      </p:sp>
    </p:spTree>
    <p:extLst>
      <p:ext uri="{BB962C8B-B14F-4D97-AF65-F5344CB8AC3E}">
        <p14:creationId xmlns:p14="http://schemas.microsoft.com/office/powerpoint/2010/main" val="2814739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b="1" dirty="0">
                <a:solidFill>
                  <a:srgbClr val="04617B"/>
                </a:solidFill>
                <a:latin typeface="Arial" pitchFamily="34" charset="0"/>
                <a:cs typeface="Arial" pitchFamily="34" charset="0"/>
              </a:rPr>
              <a:t>Техничке спецификације – проблеми са одредбом „или одговарајуће“</a:t>
            </a:r>
            <a:endParaRPr lang="sr-Cyrl-R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sz="2000" dirty="0" smtClean="0">
                <a:latin typeface="Arial" panose="020B0604020202020204" pitchFamily="34" charset="0"/>
                <a:cs typeface="Arial" panose="020B0604020202020204" pitchFamily="34" charset="0"/>
              </a:rPr>
              <a:t>718/2015 Општа болница Панчево, набавка хируршког материјала, оспорена партија</a:t>
            </a:r>
            <a:r>
              <a:rPr lang="sr-Latn-RS" sz="2000" dirty="0" smtClean="0">
                <a:latin typeface="Arial" panose="020B0604020202020204" pitchFamily="34" charset="0"/>
                <a:cs typeface="Arial" panose="020B0604020202020204" pitchFamily="34" charset="0"/>
              </a:rPr>
              <a:t> Lactomer 9 </a:t>
            </a:r>
            <a:r>
              <a:rPr lang="sr-Cyrl-RS" sz="2000" dirty="0" smtClean="0">
                <a:latin typeface="Arial" panose="020B0604020202020204" pitchFamily="34" charset="0"/>
                <a:cs typeface="Arial" panose="020B0604020202020204" pitchFamily="34" charset="0"/>
              </a:rPr>
              <a:t>или еквивалент</a:t>
            </a:r>
          </a:p>
          <a:p>
            <a:pPr algn="just"/>
            <a:r>
              <a:rPr lang="sr-Cyrl-RS" sz="2000" dirty="0" smtClean="0">
                <a:latin typeface="Arial" panose="020B0604020202020204" pitchFamily="34" charset="0"/>
                <a:cs typeface="Arial" panose="020B0604020202020204" pitchFamily="34" charset="0"/>
              </a:rPr>
              <a:t>Подносилац захтева нуди </a:t>
            </a:r>
            <a:r>
              <a:rPr lang="sr-Latn-RS" sz="2000" dirty="0" err="1" smtClean="0">
                <a:latin typeface="Arial" panose="020B0604020202020204" pitchFamily="34" charset="0"/>
                <a:cs typeface="Arial" panose="020B0604020202020204" pitchFamily="34" charset="0"/>
              </a:rPr>
              <a:t>Poliglactin</a:t>
            </a:r>
            <a:r>
              <a:rPr lang="sr-Latn-RS" sz="2000" dirty="0" smtClean="0">
                <a:latin typeface="Arial" panose="020B0604020202020204" pitchFamily="34" charset="0"/>
                <a:cs typeface="Arial" panose="020B0604020202020204" pitchFamily="34" charset="0"/>
              </a:rPr>
              <a:t> 910 </a:t>
            </a:r>
            <a:r>
              <a:rPr lang="sr-Cyrl-RS" sz="2000" dirty="0" smtClean="0">
                <a:latin typeface="Arial" panose="020B0604020202020204" pitchFamily="34" charset="0"/>
                <a:cs typeface="Arial" panose="020B0604020202020204" pitchFamily="34" charset="0"/>
              </a:rPr>
              <a:t>хируршки конац, и доставља мишљење АЛИМС-а из 2011. године да су </a:t>
            </a:r>
            <a:r>
              <a:rPr lang="sr-Latn-RS" sz="2000" dirty="0" err="1">
                <a:latin typeface="Arial" panose="020B0604020202020204" pitchFamily="34" charset="0"/>
                <a:cs typeface="Arial" panose="020B0604020202020204" pitchFamily="34" charset="0"/>
              </a:rPr>
              <a:t>Poliglactin</a:t>
            </a:r>
            <a:r>
              <a:rPr lang="sr-Latn-RS" sz="2000" dirty="0">
                <a:latin typeface="Arial" panose="020B0604020202020204" pitchFamily="34" charset="0"/>
                <a:cs typeface="Arial" panose="020B0604020202020204" pitchFamily="34" charset="0"/>
              </a:rPr>
              <a:t> 910 </a:t>
            </a:r>
            <a:r>
              <a:rPr lang="sr-Cyrl-RS" sz="2000" dirty="0" smtClean="0">
                <a:latin typeface="Arial" panose="020B0604020202020204" pitchFamily="34" charset="0"/>
                <a:cs typeface="Arial" panose="020B0604020202020204" pitchFamily="34" charset="0"/>
              </a:rPr>
              <a:t>и </a:t>
            </a:r>
            <a:r>
              <a:rPr lang="sr-Latn-RS" sz="2000" dirty="0" err="1">
                <a:solidFill>
                  <a:prstClr val="black"/>
                </a:solidFill>
                <a:latin typeface="Arial" panose="020B0604020202020204" pitchFamily="34" charset="0"/>
                <a:cs typeface="Arial" panose="020B0604020202020204" pitchFamily="34" charset="0"/>
              </a:rPr>
              <a:t>Lactomer</a:t>
            </a:r>
            <a:r>
              <a:rPr lang="sr-Latn-RS" sz="2000" dirty="0">
                <a:solidFill>
                  <a:prstClr val="black"/>
                </a:solidFill>
                <a:latin typeface="Arial" panose="020B0604020202020204" pitchFamily="34" charset="0"/>
                <a:cs typeface="Arial" panose="020B0604020202020204" pitchFamily="34" charset="0"/>
              </a:rPr>
              <a:t> </a:t>
            </a:r>
            <a:r>
              <a:rPr lang="sr-Latn-RS" sz="2000" dirty="0" smtClean="0">
                <a:solidFill>
                  <a:prstClr val="black"/>
                </a:solidFill>
                <a:latin typeface="Arial" panose="020B0604020202020204" pitchFamily="34" charset="0"/>
                <a:cs typeface="Arial" panose="020B0604020202020204" pitchFamily="34" charset="0"/>
              </a:rPr>
              <a:t>9</a:t>
            </a:r>
            <a:r>
              <a:rPr lang="sr-Cyrl-RS" sz="2000" dirty="0" smtClean="0">
                <a:solidFill>
                  <a:prstClr val="black"/>
                </a:solidFill>
                <a:latin typeface="Arial" panose="020B0604020202020204" pitchFamily="34" charset="0"/>
                <a:cs typeface="Arial" panose="020B0604020202020204" pitchFamily="34" charset="0"/>
              </a:rPr>
              <a:t> добра истог састава, те да се на тај начин доказује да понуда на суштински једнак начин испуњава услове из спецификације, </a:t>
            </a:r>
          </a:p>
          <a:p>
            <a:pPr lvl="0" algn="just">
              <a:buClr>
                <a:srgbClr val="0F6FC6"/>
              </a:buClr>
            </a:pPr>
            <a:r>
              <a:rPr lang="sr-Cyrl-RS" sz="2000" dirty="0">
                <a:solidFill>
                  <a:prstClr val="black"/>
                </a:solidFill>
                <a:latin typeface="Arial" pitchFamily="34" charset="0"/>
                <a:cs typeface="Arial" pitchFamily="34" charset="0"/>
              </a:rPr>
              <a:t>4-00-1954/2014 околност што је у понуди за једно понуђено добро наведена два различита произвођача, пошто је понудио једну цену то не значи да је реч о понуди са варијантама (очигледно да су им највећим делом техничке карактеристике исте, у складу са минималним захтевима кд</a:t>
            </a:r>
            <a:r>
              <a:rPr lang="sr-Cyrl-RS" sz="2000" dirty="0" smtClean="0">
                <a:solidFill>
                  <a:prstClr val="black"/>
                </a:solidFill>
                <a:latin typeface="Arial" pitchFamily="34" charset="0"/>
                <a:cs typeface="Arial" pitchFamily="34" charset="0"/>
              </a:rPr>
              <a:t>),</a:t>
            </a:r>
          </a:p>
          <a:p>
            <a:pPr lvl="0" algn="just">
              <a:buClr>
                <a:srgbClr val="0F6FC6"/>
              </a:buClr>
            </a:pPr>
            <a:endParaRPr lang="sr-Cyrl-RS" sz="2000" dirty="0">
              <a:solidFill>
                <a:prstClr val="black"/>
              </a:solidFill>
              <a:latin typeface="Arial" pitchFamily="34" charset="0"/>
              <a:cs typeface="Arial" pitchFamily="34" charset="0"/>
            </a:endParaRPr>
          </a:p>
          <a:p>
            <a:pPr algn="just"/>
            <a:endParaRPr lang="sr-Cyrl-RS" dirty="0" smtClean="0">
              <a:solidFill>
                <a:prstClr val="black"/>
              </a:solidFill>
            </a:endParaRPr>
          </a:p>
        </p:txBody>
      </p:sp>
    </p:spTree>
    <p:extLst>
      <p:ext uri="{BB962C8B-B14F-4D97-AF65-F5344CB8AC3E}">
        <p14:creationId xmlns:p14="http://schemas.microsoft.com/office/powerpoint/2010/main" val="4245841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Ауторизације / овлашћења произвођача</a:t>
            </a:r>
            <a:endParaRPr lang="en-U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sr-Cyrl-RS" sz="2000" dirty="0" smtClean="0">
                <a:latin typeface="Arial" pitchFamily="34" charset="0"/>
                <a:cs typeface="Arial" pitchFamily="34" charset="0"/>
              </a:rPr>
              <a:t>Када се траже ауторизације </a:t>
            </a:r>
            <a:r>
              <a:rPr lang="sr-Cyrl-RS" sz="2000" b="1" dirty="0" smtClean="0">
                <a:latin typeface="Arial" pitchFamily="34" charset="0"/>
                <a:cs typeface="Arial" pitchFamily="34" charset="0"/>
              </a:rPr>
              <a:t>произвођача</a:t>
            </a:r>
            <a:r>
              <a:rPr lang="sr-Cyrl-RS" sz="2000" dirty="0" smtClean="0">
                <a:latin typeface="Arial" pitchFamily="34" charset="0"/>
                <a:cs typeface="Arial" pitchFamily="34" charset="0"/>
              </a:rPr>
              <a:t> неприхватљиво је да изјаве дају њихови дилери, генерални заступници (решење 2921/15)</a:t>
            </a:r>
          </a:p>
          <a:p>
            <a:pPr marL="0" algn="just">
              <a:spcBef>
                <a:spcPts val="0"/>
              </a:spcBef>
            </a:pPr>
            <a:r>
              <a:rPr lang="sr-Cyrl-CS" sz="2000" dirty="0">
                <a:latin typeface="Arial" pitchFamily="34" charset="0"/>
                <a:ea typeface="Times New Roman"/>
                <a:cs typeface="Arial" pitchFamily="34" charset="0"/>
              </a:rPr>
              <a:t>решење 2359/15 </a:t>
            </a:r>
            <a:r>
              <a:rPr lang="sr-Cyrl-CS" sz="2000" dirty="0" smtClean="0">
                <a:latin typeface="Arial" pitchFamily="34" charset="0"/>
                <a:ea typeface="Times New Roman"/>
                <a:cs typeface="Arial" pitchFamily="34" charset="0"/>
              </a:rPr>
              <a:t>у отвореном поступку приказан технички капацитет (заштитна одећа без атеста) и кадровски капацитет у оквиру којег за једног радника није приложен М образац, у преговарачком поступку као допуну понуде доставља атест и М образац, али за опрему коју накнадно прибавља и за запосленог кога накнадно запошљава, нема основа да се утврди неприхватљивост; </a:t>
            </a:r>
          </a:p>
          <a:p>
            <a:pPr marL="0" algn="just">
              <a:spcBef>
                <a:spcPts val="0"/>
              </a:spcBef>
            </a:pPr>
            <a:r>
              <a:rPr lang="sr-Cyrl-CS" sz="2000" dirty="0" smtClean="0">
                <a:latin typeface="Arial" pitchFamily="34" charset="0"/>
                <a:cs typeface="Arial" pitchFamily="34" charset="0"/>
              </a:rPr>
              <a:t>Решење 172/2016 Универзитетска дечија клиника, тражи се и сертификат да су два сервисера обучена за сервисирање и овлашћење/ауторизација за сервисирање од произвођача </a:t>
            </a:r>
            <a:r>
              <a:rPr lang="sr-Latn-RS" sz="2000" dirty="0" smtClean="0">
                <a:latin typeface="Arial" pitchFamily="34" charset="0"/>
                <a:cs typeface="Arial" pitchFamily="34" charset="0"/>
              </a:rPr>
              <a:t>Drager</a:t>
            </a:r>
            <a:r>
              <a:rPr lang="sr-Cyrl-RS" sz="2000" dirty="0" smtClean="0">
                <a:latin typeface="Arial" pitchFamily="34" charset="0"/>
                <a:cs typeface="Arial" pitchFamily="34" charset="0"/>
              </a:rPr>
              <a:t>, за такву ауторизацију мора постојати јаче образложење од „гаранција квалитета услуге“ поготово када њу може прибавити само један понуђач</a:t>
            </a:r>
            <a:r>
              <a:rPr lang="sr-Cyrl-C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935106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r>
              <a:rPr lang="sr-Cyrl-RS" sz="3200" b="1" dirty="0" smtClean="0">
                <a:solidFill>
                  <a:schemeClr val="tx2"/>
                </a:solidFill>
                <a:latin typeface="Arial" pitchFamily="34" charset="0"/>
                <a:cs typeface="Arial" pitchFamily="34" charset="0"/>
              </a:rPr>
              <a:t>Битни недостаци понуде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628650" y="1676400"/>
            <a:ext cx="7886700" cy="4500563"/>
          </a:xfrm>
        </p:spPr>
        <p:txBody>
          <a:bodyPr>
            <a:noAutofit/>
          </a:bodyPr>
          <a:lstStyle/>
          <a:p>
            <a:pPr algn="just"/>
            <a:r>
              <a:rPr lang="sr-Cyrl-RS" sz="1800" dirty="0" smtClean="0">
                <a:latin typeface="Times New Roman" pitchFamily="18" charset="0"/>
                <a:cs typeface="Times New Roman" pitchFamily="18" charset="0"/>
              </a:rPr>
              <a:t>Пропусти у начину попуњавања менице/меничног овлашћења, тражи се од банке да се изјасни о наплативости,</a:t>
            </a:r>
          </a:p>
          <a:p>
            <a:pPr marL="324000" lvl="0" indent="-228600" algn="just" defTabSz="914400">
              <a:lnSpc>
                <a:spcPct val="100000"/>
              </a:lnSpc>
              <a:spcBef>
                <a:spcPct val="20000"/>
              </a:spcBef>
              <a:buClr>
                <a:srgbClr val="0F6FC6"/>
              </a:buClr>
            </a:pPr>
            <a:r>
              <a:rPr lang="sr-Cyrl-RS" sz="1800" dirty="0">
                <a:solidFill>
                  <a:prstClr val="black"/>
                </a:solidFill>
                <a:latin typeface="Times New Roman" pitchFamily="18" charset="0"/>
                <a:cs typeface="Times New Roman" pitchFamily="18" charset="0"/>
              </a:rPr>
              <a:t>627/2015 КЦ Србије, околност што менично овлашћење није попуњено (није наведен износ до кога наручилац може да реализује меницу), не може да резултира одбијањем понуде без претходне провере да ли приложена меница може да се реализује (позитивни законски прописи не регулишу питања везана за менична овлашћења, с друге стране постоји празан простор у који се може унети износ до ког се може реализовати меница</a:t>
            </a:r>
            <a:r>
              <a:rPr lang="sr-Cyrl-RS" sz="1800" dirty="0" smtClean="0">
                <a:solidFill>
                  <a:prstClr val="black"/>
                </a:solidFill>
                <a:latin typeface="Times New Roman" pitchFamily="18" charset="0"/>
                <a:cs typeface="Times New Roman" pitchFamily="18" charset="0"/>
              </a:rPr>
              <a:t>)</a:t>
            </a:r>
          </a:p>
          <a:p>
            <a:pPr algn="just"/>
            <a:r>
              <a:rPr lang="sr-Cyrl-RS" sz="1800" dirty="0">
                <a:latin typeface="Times New Roman" pitchFamily="18" charset="0"/>
                <a:cs typeface="Times New Roman" pitchFamily="18" charset="0"/>
              </a:rPr>
              <a:t>Тражено писмо о намерама банке да изда гаранцију за добро извршење посла, понуђач је доставља без траженог назначеног рока (30 дана од отварања понуда), нема висину гаранције, има назнаку банке („не подразумева било какву обавезу банке), сви назначени пропусти нису од утицаја на наплативост (решење РК бр. 3174/2015)</a:t>
            </a:r>
          </a:p>
          <a:p>
            <a:pPr marL="324000" lvl="0" indent="-228600" algn="just" defTabSz="914400">
              <a:lnSpc>
                <a:spcPct val="100000"/>
              </a:lnSpc>
              <a:spcBef>
                <a:spcPct val="20000"/>
              </a:spcBef>
              <a:buClr>
                <a:srgbClr val="0F6FC6"/>
              </a:buClr>
            </a:pPr>
            <a:endParaRPr lang="sr-Cyrl-R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297572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r>
              <a:rPr lang="sr-Cyrl-RS" sz="3200" b="1" dirty="0" smtClean="0">
                <a:solidFill>
                  <a:schemeClr val="tx2"/>
                </a:solidFill>
                <a:latin typeface="Times New Roman" pitchFamily="18" charset="0"/>
                <a:cs typeface="Times New Roman" pitchFamily="18" charset="0"/>
              </a:rPr>
              <a:t>Стручна оцена понуда</a:t>
            </a:r>
            <a:endParaRPr lang="sr-Cyrl-RS" sz="32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628650" y="1676400"/>
            <a:ext cx="7886700" cy="4500563"/>
          </a:xfrm>
        </p:spPr>
        <p:txBody>
          <a:bodyPr>
            <a:noAutofit/>
          </a:bodyPr>
          <a:lstStyle/>
          <a:p>
            <a:pPr algn="just"/>
            <a:r>
              <a:rPr lang="sr-Cyrl-RS" sz="1800" dirty="0" smtClean="0"/>
              <a:t>Наводи </a:t>
            </a:r>
            <a:r>
              <a:rPr lang="sr-Cyrl-RS" sz="1800" dirty="0"/>
              <a:t>о „фалсификованим“ каталозима, сертификатима, то је чињеница која се мора утврдити у судском </a:t>
            </a:r>
            <a:r>
              <a:rPr lang="sr-Cyrl-RS" sz="1800" dirty="0" smtClean="0"/>
              <a:t>поступку</a:t>
            </a:r>
          </a:p>
          <a:p>
            <a:pPr algn="just"/>
            <a:r>
              <a:rPr lang="sr-Cyrl-RS" sz="1800" dirty="0" smtClean="0"/>
              <a:t>Околност што су приложени каталози, техничке спецификације у којима маркером није обележена тражена карактеристика, </a:t>
            </a:r>
            <a:r>
              <a:rPr lang="sr-Cyrl-RS" sz="1800" dirty="0"/>
              <a:t>те што су достављени на енглеском језику </a:t>
            </a:r>
            <a:r>
              <a:rPr lang="sr-Cyrl-RS" sz="1800" dirty="0" smtClean="0"/>
              <a:t>(иако јасно тражено конкурсном документацијом) не треба да резултира неприхватљивошћу понуде, већ треба позвати понуђаче да исто ураде сходно одредби чл. 93. став 1. ЗЈН (решење РК 2939/2015)</a:t>
            </a:r>
          </a:p>
          <a:p>
            <a:pPr algn="just"/>
            <a:r>
              <a:rPr lang="sr-Cyrl-RS" sz="1800" dirty="0" smtClean="0"/>
              <a:t>Наручиоци могу да промене стручну оцену понуда (било самоиницијативно, било по приговору) – Општа болница </a:t>
            </a:r>
            <a:r>
              <a:rPr lang="sr-Cyrl-RS" sz="1800" dirty="0" err="1" smtClean="0"/>
              <a:t>Врбас</a:t>
            </a:r>
            <a:r>
              <a:rPr lang="sr-Cyrl-RS" sz="1800" dirty="0" smtClean="0"/>
              <a:t> прво доноси одлуку о додели, па одлуку о обустави, став РК: целисходно је да пропуста исправи самоиницијативно (решење 1823/2015, </a:t>
            </a:r>
            <a:r>
              <a:rPr lang="sr-Cyrl-RS" sz="1800" dirty="0" err="1" smtClean="0"/>
              <a:t>Неомедика</a:t>
            </a:r>
            <a:r>
              <a:rPr lang="sr-Cyrl-RS" sz="1800" dirty="0" smtClean="0"/>
              <a:t>)</a:t>
            </a:r>
          </a:p>
          <a:p>
            <a:pPr algn="just"/>
            <a:r>
              <a:rPr lang="sr-Cyrl-RS" sz="1800" dirty="0" smtClean="0"/>
              <a:t>Иако није </a:t>
            </a:r>
            <a:r>
              <a:rPr lang="sr-Cyrl-RS" sz="1800" dirty="0" err="1" smtClean="0"/>
              <a:t>испоштован</a:t>
            </a:r>
            <a:r>
              <a:rPr lang="sr-Cyrl-RS" sz="1800" dirty="0" smtClean="0"/>
              <a:t> рок из члана 108. став 2. ЗЈН, односно донета одлука о додели након више од 25 дана од дана отварања понуда, иста околност не производи последицу поништаја поступка (решење 1823/2015)</a:t>
            </a:r>
          </a:p>
          <a:p>
            <a:pPr marL="0" indent="0" algn="just">
              <a:buNone/>
            </a:pPr>
            <a:endParaRPr lang="sr-Cyrl-RS" sz="1800" dirty="0"/>
          </a:p>
          <a:p>
            <a:pPr marL="324000" lvl="0" indent="-228600" algn="just" defTabSz="914400">
              <a:lnSpc>
                <a:spcPct val="100000"/>
              </a:lnSpc>
              <a:spcBef>
                <a:spcPct val="20000"/>
              </a:spcBef>
              <a:buClr>
                <a:srgbClr val="0F6FC6"/>
              </a:buClr>
            </a:pPr>
            <a:endParaRPr lang="sr-Cyrl-RS"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260683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accent1">
                    <a:lumMod val="75000"/>
                  </a:schemeClr>
                </a:solidFill>
                <a:latin typeface="Arial" pitchFamily="34" charset="0"/>
                <a:cs typeface="Arial" pitchFamily="34" charset="0"/>
              </a:rPr>
              <a:t>Обустава из објективних и </a:t>
            </a:r>
            <a:r>
              <a:rPr lang="sr-Cyrl-RS" sz="3200" b="1" dirty="0" err="1" smtClean="0">
                <a:solidFill>
                  <a:schemeClr val="accent1">
                    <a:lumMod val="75000"/>
                  </a:schemeClr>
                </a:solidFill>
                <a:latin typeface="Arial" pitchFamily="34" charset="0"/>
                <a:cs typeface="Arial" pitchFamily="34" charset="0"/>
              </a:rPr>
              <a:t>доказивих</a:t>
            </a:r>
            <a:r>
              <a:rPr lang="sr-Cyrl-RS" sz="3200" b="1" dirty="0" smtClean="0">
                <a:solidFill>
                  <a:schemeClr val="accent1">
                    <a:lumMod val="75000"/>
                  </a:schemeClr>
                </a:solidFill>
                <a:latin typeface="Arial" pitchFamily="34" charset="0"/>
                <a:cs typeface="Arial" pitchFamily="34" charset="0"/>
              </a:rPr>
              <a:t> разлога</a:t>
            </a:r>
            <a:endParaRPr lang="sr-Cyrl-RS" sz="32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628650" y="1447800"/>
            <a:ext cx="7886700" cy="4729163"/>
          </a:xfrm>
        </p:spPr>
        <p:txBody>
          <a:bodyPr>
            <a:noAutofit/>
          </a:bodyPr>
          <a:lstStyle/>
          <a:p>
            <a:pPr lvl="0" algn="just">
              <a:buClr>
                <a:srgbClr val="0F6FC6"/>
              </a:buClr>
            </a:pPr>
            <a:r>
              <a:rPr lang="sr-Cyrl-RS" sz="1800" dirty="0">
                <a:solidFill>
                  <a:prstClr val="black"/>
                </a:solidFill>
                <a:latin typeface="Arial" pitchFamily="34" charset="0"/>
                <a:cs typeface="Arial" pitchFamily="34" charset="0"/>
              </a:rPr>
              <a:t>Јн реагенси и потрошни материјали, покренута у мају, а у јуну потписан уговор о донацији (наредних 6 мес неће морати да прибави исти предмет) јесу објективни и доказиви разлози обуставе </a:t>
            </a:r>
            <a:r>
              <a:rPr lang="sr-Cyrl-RS" sz="1800" b="1" dirty="0">
                <a:solidFill>
                  <a:prstClr val="black"/>
                </a:solidFill>
                <a:latin typeface="Arial" pitchFamily="34" charset="0"/>
                <a:cs typeface="Arial" pitchFamily="34" charset="0"/>
              </a:rPr>
              <a:t>3033/2014</a:t>
            </a:r>
            <a:r>
              <a:rPr lang="sr-Cyrl-RS" sz="1800" dirty="0">
                <a:solidFill>
                  <a:prstClr val="black"/>
                </a:solidFill>
                <a:latin typeface="Arial" pitchFamily="34" charset="0"/>
                <a:cs typeface="Arial" pitchFamily="34" charset="0"/>
              </a:rPr>
              <a:t>, наручилац Клиника за гинекологију и акушерство и </a:t>
            </a:r>
            <a:r>
              <a:rPr lang="sr-Cyrl-RS" sz="1800" dirty="0" smtClean="0">
                <a:solidFill>
                  <a:prstClr val="black"/>
                </a:solidFill>
                <a:latin typeface="Arial" pitchFamily="34" charset="0"/>
                <a:cs typeface="Arial" pitchFamily="34" charset="0"/>
              </a:rPr>
              <a:t>трансплантацију</a:t>
            </a:r>
          </a:p>
          <a:p>
            <a:pPr lvl="0" algn="just">
              <a:buClr>
                <a:srgbClr val="0F6FC6"/>
              </a:buClr>
            </a:pPr>
            <a:r>
              <a:rPr lang="sr-Cyrl-RS" sz="1800" dirty="0" smtClean="0">
                <a:solidFill>
                  <a:prstClr val="black"/>
                </a:solidFill>
                <a:latin typeface="Arial" pitchFamily="34" charset="0"/>
                <a:cs typeface="Arial" pitchFamily="34" charset="0"/>
              </a:rPr>
              <a:t>Општина </a:t>
            </a:r>
            <a:r>
              <a:rPr lang="sr-Cyrl-RS" sz="1800" dirty="0" err="1" smtClean="0">
                <a:solidFill>
                  <a:prstClr val="black"/>
                </a:solidFill>
                <a:latin typeface="Arial" pitchFamily="34" charset="0"/>
                <a:cs typeface="Arial" pitchFamily="34" charset="0"/>
              </a:rPr>
              <a:t>Жабаљ</a:t>
            </a:r>
            <a:r>
              <a:rPr lang="sr-Cyrl-RS" sz="1800" dirty="0" smtClean="0">
                <a:solidFill>
                  <a:prstClr val="black"/>
                </a:solidFill>
                <a:latin typeface="Arial" pitchFamily="34" charset="0"/>
                <a:cs typeface="Arial" pitchFamily="34" charset="0"/>
              </a:rPr>
              <a:t>, Председник општине тврди да приходи у буџет се не остварују по планираној диманици, није објективан и доказив разлог обуставе (решење 185/2016)</a:t>
            </a:r>
            <a:endParaRPr lang="en-US" sz="1800" dirty="0">
              <a:solidFill>
                <a:prstClr val="black"/>
              </a:solidFill>
              <a:latin typeface="Arial" pitchFamily="34" charset="0"/>
              <a:cs typeface="Arial" pitchFamily="34" charset="0"/>
            </a:endParaRPr>
          </a:p>
          <a:p>
            <a:pPr algn="just"/>
            <a:r>
              <a:rPr lang="sr-Cyrl-RS" sz="1800" b="1" dirty="0" smtClean="0">
                <a:latin typeface="Arial" pitchFamily="34" charset="0"/>
                <a:cs typeface="Arial" pitchFamily="34" charset="0"/>
              </a:rPr>
              <a:t>364/2015</a:t>
            </a:r>
            <a:r>
              <a:rPr lang="sr-Cyrl-RS" sz="1800" dirty="0" smtClean="0">
                <a:latin typeface="Arial" pitchFamily="34" charset="0"/>
                <a:cs typeface="Arial" pitchFamily="34" charset="0"/>
              </a:rPr>
              <a:t> наручилац након што је примио одлуку РК о делимичном поништају доноси одлуку о обустави уз образложење да је крај буџетске године, те да постоји неизвесност око задржавања сопствених средстава у наредној буџетској години или ће морати да их трансферишу на буџетски рачун, став РК то нису објективни и доказиви разлози за обуставу, имајући у виду да је тек након доношења одлуке о обустави конкретног поступка упућен допис Министарству финансија – тражено мишљење на околност да ли се остварена средстава сопственог прихода из 2014 год која су коришћена за набавку немедицинске опреме могу користити за исте намене у 2015. години </a:t>
            </a:r>
          </a:p>
          <a:p>
            <a:pPr algn="just"/>
            <a:endParaRPr lang="sr-Cyrl-RS" sz="1800" dirty="0">
              <a:latin typeface="Arial" pitchFamily="34" charset="0"/>
              <a:cs typeface="Arial" pitchFamily="34" charset="0"/>
            </a:endParaRPr>
          </a:p>
        </p:txBody>
      </p:sp>
    </p:spTree>
    <p:extLst>
      <p:ext uri="{BB962C8B-B14F-4D97-AF65-F5344CB8AC3E}">
        <p14:creationId xmlns:p14="http://schemas.microsoft.com/office/powerpoint/2010/main" val="454237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b="1" dirty="0" smtClean="0">
                <a:solidFill>
                  <a:schemeClr val="tx2"/>
                </a:solidFill>
                <a:latin typeface="Arial" pitchFamily="34" charset="0"/>
                <a:cs typeface="Arial" pitchFamily="34" charset="0"/>
              </a:rPr>
              <a:t>Медицински потрошни материјал – лош пример (хируршки конци)</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sr-Cyrl-RS" dirty="0" smtClean="0"/>
              <a:t>2249/2015, Институт за </a:t>
            </a:r>
            <a:r>
              <a:rPr lang="sr-Cyrl-RS" dirty="0" err="1" smtClean="0"/>
              <a:t>кардиоваскуларне</a:t>
            </a:r>
            <a:r>
              <a:rPr lang="sr-Cyrl-RS" dirty="0" smtClean="0"/>
              <a:t> болести „Дедиње“ набавља хируршке конце, </a:t>
            </a:r>
            <a:r>
              <a:rPr lang="sr-Cyrl-RS" dirty="0" err="1" smtClean="0"/>
              <a:t>клипсеве</a:t>
            </a:r>
            <a:r>
              <a:rPr lang="sr-Cyrl-RS" dirty="0" smtClean="0"/>
              <a:t>, </a:t>
            </a:r>
            <a:r>
              <a:rPr lang="sr-Cyrl-RS" dirty="0" err="1" smtClean="0"/>
              <a:t>мрежице</a:t>
            </a:r>
            <a:r>
              <a:rPr lang="sr-Cyrl-RS" dirty="0" smtClean="0"/>
              <a:t>, игле (материјал за затварање оперативног поља)</a:t>
            </a:r>
          </a:p>
          <a:p>
            <a:pPr algn="just"/>
            <a:r>
              <a:rPr lang="sr-Cyrl-RS" dirty="0" err="1" smtClean="0"/>
              <a:t>Конк</a:t>
            </a:r>
            <a:r>
              <a:rPr lang="sr-Cyrl-RS" dirty="0" smtClean="0"/>
              <a:t> док захтева се и каталог произвођача, извод из каталога или друго штампано издање издато од произвођача, али и достава пробних узорака (нови, </a:t>
            </a:r>
            <a:r>
              <a:rPr lang="sr-Cyrl-RS" dirty="0" err="1" smtClean="0"/>
              <a:t>неупотребљени</a:t>
            </a:r>
            <a:r>
              <a:rPr lang="sr-Cyrl-RS" dirty="0" smtClean="0"/>
              <a:t>, у оригиналном паковању), које ће комисија наручиоца оцењивати на месту употребе и о томе сачинити извештај</a:t>
            </a:r>
          </a:p>
          <a:p>
            <a:pPr algn="just"/>
            <a:r>
              <a:rPr lang="sr-Cyrl-RS" dirty="0" smtClean="0"/>
              <a:t>Током пробног испитивања комисија налази недостатке игла и конаца (конци се лако кидају, </a:t>
            </a:r>
            <a:r>
              <a:rPr lang="sr-Cyrl-RS" dirty="0" err="1" smtClean="0"/>
              <a:t>раслојавају</a:t>
            </a:r>
            <a:r>
              <a:rPr lang="sr-Cyrl-RS" dirty="0" smtClean="0"/>
              <a:t>, игле се криве током шивења)</a:t>
            </a:r>
          </a:p>
          <a:p>
            <a:pPr algn="just"/>
            <a:r>
              <a:rPr lang="sr-Cyrl-RS" dirty="0" smtClean="0"/>
              <a:t>Став РК: како </a:t>
            </a:r>
            <a:r>
              <a:rPr lang="sr-Cyrl-RS" dirty="0" err="1" smtClean="0"/>
              <a:t>конк</a:t>
            </a:r>
            <a:r>
              <a:rPr lang="sr-Cyrl-RS" dirty="0" smtClean="0"/>
              <a:t> док није имала таквих параметара (искључиво се тражила одређена дужина игле и конца, тип, врста игле, </a:t>
            </a:r>
            <a:r>
              <a:rPr lang="sr-Cyrl-RS" dirty="0" err="1" smtClean="0"/>
              <a:t>закривљеност</a:t>
            </a:r>
            <a:r>
              <a:rPr lang="sr-Cyrl-RS" dirty="0" smtClean="0"/>
              <a:t> и </a:t>
            </a:r>
            <a:r>
              <a:rPr lang="sr-Latn-RS" dirty="0" smtClean="0"/>
              <a:t>FDA/CE </a:t>
            </a:r>
            <a:r>
              <a:rPr lang="sr-Cyrl-RS" dirty="0" smtClean="0"/>
              <a:t>сертификат), оваква стручна оцена није правилна</a:t>
            </a:r>
          </a:p>
        </p:txBody>
      </p:sp>
    </p:spTree>
    <p:extLst>
      <p:ext uri="{BB962C8B-B14F-4D97-AF65-F5344CB8AC3E}">
        <p14:creationId xmlns:p14="http://schemas.microsoft.com/office/powerpoint/2010/main" val="423915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186766" cy="715962"/>
          </a:xfrm>
        </p:spPr>
        <p:txBody>
          <a:bodyPr>
            <a:normAutofit/>
          </a:bodyPr>
          <a:lstStyle/>
          <a:p>
            <a:pPr algn="ctr"/>
            <a:r>
              <a:rPr lang="en-US" sz="28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a:t>
            </a:r>
            <a:r>
              <a:rPr lang="sr-Cyrl-RS" sz="28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ктивна легитимација </a:t>
            </a:r>
            <a:endParaRPr lang="en-US" sz="28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Content Placeholder 9"/>
          <p:cNvSpPr>
            <a:spLocks noGrp="1"/>
          </p:cNvSpPr>
          <p:nvPr>
            <p:ph idx="1"/>
          </p:nvPr>
        </p:nvSpPr>
        <p:spPr>
          <a:xfrm>
            <a:off x="457200" y="1066800"/>
            <a:ext cx="8115328" cy="3895740"/>
          </a:xfrm>
        </p:spPr>
        <p:txBody>
          <a:bodyPr>
            <a:normAutofit fontScale="92500" lnSpcReduction="10000"/>
          </a:bodyPr>
          <a:lstStyle/>
          <a:p>
            <a:pPr lvl="0" algn="just"/>
            <a:endParaRPr lang="sr-Cyrl-RS" sz="2400" b="1" dirty="0" smtClean="0">
              <a:latin typeface="Times New Roman" pitchFamily="18" charset="0"/>
              <a:cs typeface="Times New Roman" pitchFamily="18" charset="0"/>
            </a:endParaRPr>
          </a:p>
          <a:p>
            <a:pPr algn="just"/>
            <a:r>
              <a:rPr lang="sr-Cyrl-CS" sz="2400" b="1" dirty="0">
                <a:latin typeface="Times New Roman" panose="02020603050405020304" pitchFamily="18" charset="0"/>
                <a:cs typeface="Times New Roman" panose="02020603050405020304" pitchFamily="18" charset="0"/>
              </a:rPr>
              <a:t>Након окончане стручне оцене </a:t>
            </a:r>
            <a:r>
              <a:rPr lang="sr-Cyrl-CS" sz="2400" b="1" dirty="0" smtClean="0">
                <a:latin typeface="Times New Roman" panose="02020603050405020304" pitchFamily="18" charset="0"/>
                <a:cs typeface="Times New Roman" panose="02020603050405020304" pitchFamily="18" charset="0"/>
              </a:rPr>
              <a:t>понуда</a:t>
            </a:r>
            <a:r>
              <a:rPr lang="sr-Cyrl-CS" sz="2400" dirty="0">
                <a:latin typeface="Times New Roman" panose="02020603050405020304" pitchFamily="18" charset="0"/>
                <a:cs typeface="Times New Roman" panose="02020603050405020304" pitchFamily="18" charset="0"/>
              </a:rPr>
              <a:t> </a:t>
            </a:r>
            <a:r>
              <a:rPr lang="sr-Cyrl-CS" sz="2400" dirty="0" smtClean="0">
                <a:latin typeface="Times New Roman" panose="02020603050405020304" pitchFamily="18" charset="0"/>
                <a:cs typeface="Times New Roman" panose="02020603050405020304" pitchFamily="18" charset="0"/>
              </a:rPr>
              <a:t>активну </a:t>
            </a:r>
            <a:r>
              <a:rPr lang="sr-Cyrl-CS" sz="2400" dirty="0">
                <a:latin typeface="Times New Roman" panose="02020603050405020304" pitchFamily="18" charset="0"/>
                <a:cs typeface="Times New Roman" panose="02020603050405020304" pitchFamily="18" charset="0"/>
              </a:rPr>
              <a:t>легитимацију има само онај понуђач/подносилац пријаве чија је понуда неспорно прихватљива;</a:t>
            </a:r>
          </a:p>
          <a:p>
            <a:pPr lvl="0" algn="just"/>
            <a:r>
              <a:rPr lang="sr-Cyrl-RS" sz="2400" dirty="0" smtClean="0">
                <a:latin typeface="Times New Roman" pitchFamily="18" charset="0"/>
                <a:cs typeface="Times New Roman" pitchFamily="18" charset="0"/>
              </a:rPr>
              <a:t>Сваки </a:t>
            </a:r>
            <a:r>
              <a:rPr lang="sr-Cyrl-RS" sz="2400" dirty="0">
                <a:latin typeface="Times New Roman" pitchFamily="18" charset="0"/>
                <a:cs typeface="Times New Roman" pitchFamily="18" charset="0"/>
              </a:rPr>
              <a:t>понуђач који је оцењен као </a:t>
            </a:r>
            <a:r>
              <a:rPr lang="sr-Cyrl-RS" sz="2400" b="1" dirty="0">
                <a:latin typeface="Times New Roman" pitchFamily="18" charset="0"/>
                <a:cs typeface="Times New Roman" pitchFamily="18" charset="0"/>
              </a:rPr>
              <a:t>неприхватљив</a:t>
            </a:r>
            <a:r>
              <a:rPr lang="sr-Cyrl-RS" sz="2400" dirty="0">
                <a:latin typeface="Times New Roman" pitchFamily="18" charset="0"/>
                <a:cs typeface="Times New Roman" pitchFamily="18" charset="0"/>
              </a:rPr>
              <a:t> мораће у поступку заштите прво успешно да оспори такву оцену своје понуде, односно мораће да докаже своју прихватљивост (у склопу које су могуће опције и благовремене понуде, и одговарајуће понуде, и понуде са битним недостатком, односно понуде којом се не ограничава нити условљава право наручиоца); </a:t>
            </a:r>
            <a:endParaRPr lang="en-US" sz="24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115850643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лош пример (хируршке рукавице)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sr-Cyrl-RS" dirty="0" smtClean="0">
                <a:latin typeface="Times New Roman" pitchFamily="18" charset="0"/>
                <a:cs typeface="Times New Roman" pitchFamily="18" charset="0"/>
              </a:rPr>
              <a:t>47/2016, Универзитетска дечија клиника набавља рукавице </a:t>
            </a:r>
            <a:r>
              <a:rPr lang="sr-Cyrl-RS" b="1" dirty="0" smtClean="0">
                <a:latin typeface="Times New Roman" pitchFamily="18" charset="0"/>
                <a:cs typeface="Times New Roman" pitchFamily="18" charset="0"/>
              </a:rPr>
              <a:t>„хируршке стерилне, за дуготрајну употребу, А</a:t>
            </a:r>
            <a:r>
              <a:rPr lang="sr-Latn-RS" b="1" dirty="0" err="1" smtClean="0">
                <a:latin typeface="Times New Roman" pitchFamily="18" charset="0"/>
                <a:cs typeface="Times New Roman" pitchFamily="18" charset="0"/>
              </a:rPr>
              <a:t>nsell</a:t>
            </a:r>
            <a:r>
              <a:rPr lang="sr-Latn-RS" b="1" dirty="0" smtClean="0">
                <a:latin typeface="Times New Roman" pitchFamily="18" charset="0"/>
                <a:cs typeface="Times New Roman" pitchFamily="18" charset="0"/>
              </a:rPr>
              <a:t>, </a:t>
            </a:r>
            <a:r>
              <a:rPr lang="sr-Latn-RS" b="1" dirty="0" err="1" smtClean="0">
                <a:latin typeface="Times New Roman" pitchFamily="18" charset="0"/>
                <a:cs typeface="Times New Roman" pitchFamily="18" charset="0"/>
              </a:rPr>
              <a:t>Semperit</a:t>
            </a:r>
            <a:r>
              <a:rPr lang="sr-Latn-RS" b="1"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или еквивалентно“,</a:t>
            </a:r>
          </a:p>
          <a:p>
            <a:pPr algn="just"/>
            <a:r>
              <a:rPr lang="sr-Cyrl-RS" dirty="0" smtClean="0">
                <a:latin typeface="Times New Roman" pitchFamily="18" charset="0"/>
                <a:cs typeface="Times New Roman" pitchFamily="18" charset="0"/>
              </a:rPr>
              <a:t>Предвиђено да се приликом употребе узорака проверава да ли омогућавају сигуран рад са пацијентима односно да ли угрожавају живот пацијената“ од чега зависи да ли је понуда одговарајућа;</a:t>
            </a:r>
          </a:p>
          <a:p>
            <a:pPr algn="just"/>
            <a:r>
              <a:rPr lang="sr-Cyrl-RS" dirty="0" smtClean="0">
                <a:latin typeface="Times New Roman" pitchFamily="18" charset="0"/>
                <a:cs typeface="Times New Roman" pitchFamily="18" charset="0"/>
              </a:rPr>
              <a:t>Тестирање без присуства понуђача, утврђено да „рукавице не пријању уз руку, да спадају током рада“, став РК: није могуће утврдити да ли су резултати објективни (примера ради да ли је коришћена адекватна величина рукавица); у решењу о делимичном поништају дат налог да се или спроведе ново јавно тестирање, или да анализом постојећи или нових доказа се оцењује понуда </a:t>
            </a:r>
          </a:p>
        </p:txBody>
      </p:sp>
    </p:spTree>
    <p:extLst>
      <p:ext uri="{BB962C8B-B14F-4D97-AF65-F5344CB8AC3E}">
        <p14:creationId xmlns:p14="http://schemas.microsoft.com/office/powerpoint/2010/main" val="805364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добар пример (хируршки конци)</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latin typeface="Times New Roman" pitchFamily="18" charset="0"/>
                <a:cs typeface="Times New Roman" pitchFamily="18" charset="0"/>
              </a:rPr>
              <a:t>Решење 263/2016 наручилац Општа болница „Стефан Високи“ Смедеревска Паланка, и решење 717/2016 наручилац КЦС набављају се „</a:t>
            </a:r>
            <a:r>
              <a:rPr lang="sr-Latn-RS" dirty="0" err="1" smtClean="0">
                <a:latin typeface="Times New Roman" pitchFamily="18" charset="0"/>
                <a:cs typeface="Times New Roman" pitchFamily="18" charset="0"/>
              </a:rPr>
              <a:t>Polyglactin</a:t>
            </a:r>
            <a:r>
              <a:rPr lang="sr-Latn-RS" dirty="0" smtClean="0">
                <a:latin typeface="Times New Roman" pitchFamily="18" charset="0"/>
                <a:cs typeface="Times New Roman" pitchFamily="18" charset="0"/>
              </a:rPr>
              <a:t> 910-</a:t>
            </a:r>
            <a:r>
              <a:rPr lang="sr-Latn-RS" dirty="0" err="1" smtClean="0">
                <a:latin typeface="Times New Roman" pitchFamily="18" charset="0"/>
                <a:cs typeface="Times New Roman" pitchFamily="18" charset="0"/>
              </a:rPr>
              <a:t>poliglycol</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acid</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обложен </a:t>
            </a:r>
            <a:r>
              <a:rPr lang="sr-Cyrl-RS" b="1" dirty="0" err="1" smtClean="0">
                <a:latin typeface="Times New Roman" pitchFamily="18" charset="0"/>
                <a:cs typeface="Times New Roman" pitchFamily="18" charset="0"/>
              </a:rPr>
              <a:t>триклосаном</a:t>
            </a:r>
            <a:r>
              <a:rPr lang="sr-Cyrl-RS" dirty="0" smtClean="0">
                <a:latin typeface="Times New Roman" pitchFamily="18" charset="0"/>
                <a:cs typeface="Times New Roman" pitchFamily="18" charset="0"/>
              </a:rPr>
              <a:t>“(органско једињење којим је обложен </a:t>
            </a:r>
            <a:r>
              <a:rPr lang="sr-Cyrl-RS" dirty="0" err="1" smtClean="0">
                <a:latin typeface="Times New Roman" pitchFamily="18" charset="0"/>
                <a:cs typeface="Times New Roman" pitchFamily="18" charset="0"/>
              </a:rPr>
              <a:t>антибактеријски</a:t>
            </a:r>
            <a:r>
              <a:rPr lang="sr-Cyrl-RS" dirty="0" smtClean="0">
                <a:latin typeface="Times New Roman" pitchFamily="18" charset="0"/>
                <a:cs typeface="Times New Roman" pitchFamily="18" charset="0"/>
              </a:rPr>
              <a:t> конац),</a:t>
            </a:r>
          </a:p>
          <a:p>
            <a:pPr algn="just"/>
            <a:r>
              <a:rPr lang="sr-Cyrl-RS" dirty="0" smtClean="0">
                <a:latin typeface="Times New Roman" pitchFamily="18" charset="0"/>
                <a:cs typeface="Times New Roman" pitchFamily="18" charset="0"/>
              </a:rPr>
              <a:t>Наручиоци се позивају на Клиничке студије: </a:t>
            </a:r>
            <a:r>
              <a:rPr lang="sr-Latn-RS" dirty="0" err="1" smtClean="0">
                <a:latin typeface="Times New Roman" pitchFamily="18" charset="0"/>
                <a:cs typeface="Times New Roman" pitchFamily="18" charset="0"/>
              </a:rPr>
              <a:t>Laar</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2012. година, системски преглед мета анализом </a:t>
            </a:r>
            <a:r>
              <a:rPr lang="sr-Latn-RS" dirty="0" err="1" smtClean="0">
                <a:latin typeface="Times New Roman" pitchFamily="18" charset="0"/>
                <a:cs typeface="Times New Roman" pitchFamily="18" charset="0"/>
              </a:rPr>
              <a:t>Dienera</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2014. година, системски преглед </a:t>
            </a:r>
            <a:r>
              <a:rPr lang="sr-Latn-RS" dirty="0" err="1" smtClean="0">
                <a:latin typeface="Times New Roman" pitchFamily="18" charset="0"/>
                <a:cs typeface="Times New Roman" pitchFamily="18" charset="0"/>
              </a:rPr>
              <a:t>Sajid</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2013. година, системски преглед </a:t>
            </a:r>
            <a:r>
              <a:rPr lang="sr-Latn-RS" dirty="0" err="1" smtClean="0">
                <a:latin typeface="Times New Roman" pitchFamily="18" charset="0"/>
                <a:cs typeface="Times New Roman" pitchFamily="18" charset="0"/>
              </a:rPr>
              <a:t>Wang</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2013. година, системски преглед </a:t>
            </a:r>
            <a:r>
              <a:rPr lang="sr-Latn-RS" dirty="0" err="1" smtClean="0">
                <a:latin typeface="Times New Roman" pitchFamily="18" charset="0"/>
                <a:cs typeface="Times New Roman" pitchFamily="18" charset="0"/>
              </a:rPr>
              <a:t>Dauda</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 сарадници, 2014. год, показују смањење укупног релативног ризика </a:t>
            </a:r>
            <a:r>
              <a:rPr lang="sr-Cyrl-RS" dirty="0" err="1" smtClean="0">
                <a:latin typeface="Times New Roman" pitchFamily="18" charset="0"/>
                <a:cs typeface="Times New Roman" pitchFamily="18" charset="0"/>
              </a:rPr>
              <a:t>постоперативних</a:t>
            </a:r>
            <a:r>
              <a:rPr lang="sr-Cyrl-RS" dirty="0" smtClean="0">
                <a:latin typeface="Times New Roman" pitchFamily="18" charset="0"/>
                <a:cs typeface="Times New Roman" pitchFamily="18" charset="0"/>
              </a:rPr>
              <a:t> инфекција током примене </a:t>
            </a:r>
            <a:r>
              <a:rPr lang="sr-Cyrl-RS" dirty="0" err="1" smtClean="0">
                <a:latin typeface="Times New Roman" pitchFamily="18" charset="0"/>
                <a:cs typeface="Times New Roman" pitchFamily="18" charset="0"/>
              </a:rPr>
              <a:t>триклосоном</a:t>
            </a:r>
            <a:r>
              <a:rPr lang="sr-Cyrl-RS" dirty="0" smtClean="0">
                <a:latin typeface="Times New Roman" pitchFamily="18" charset="0"/>
                <a:cs typeface="Times New Roman" pitchFamily="18" charset="0"/>
              </a:rPr>
              <a:t> обложених хируршких конаца-неопходно за сигуран рад,</a:t>
            </a:r>
          </a:p>
          <a:p>
            <a:pPr algn="just"/>
            <a:r>
              <a:rPr lang="sr-Cyrl-RS" dirty="0" smtClean="0">
                <a:latin typeface="Times New Roman" pitchFamily="18" charset="0"/>
                <a:cs typeface="Times New Roman" pitchFamily="18" charset="0"/>
              </a:rPr>
              <a:t>Став РК:имајући у виду стручну литературу, став специјалисте опште хирургије који образлаже у којим областима, којим врстама операција и са којом </a:t>
            </a:r>
            <a:r>
              <a:rPr lang="sr-Cyrl-RS" dirty="0" err="1" smtClean="0">
                <a:latin typeface="Times New Roman" pitchFamily="18" charset="0"/>
                <a:cs typeface="Times New Roman" pitchFamily="18" charset="0"/>
              </a:rPr>
              <a:t>успешношћу</a:t>
            </a:r>
            <a:r>
              <a:rPr lang="sr-Cyrl-RS" dirty="0" smtClean="0">
                <a:latin typeface="Times New Roman" pitchFamily="18" charset="0"/>
                <a:cs typeface="Times New Roman" pitchFamily="18" charset="0"/>
              </a:rPr>
              <a:t> се користе конци, тј последице на здравље и опоравак пацијента  - оправдане су објективне потребе наручиоца за </a:t>
            </a:r>
            <a:r>
              <a:rPr lang="sr-Cyrl-RS" dirty="0" err="1" smtClean="0">
                <a:latin typeface="Times New Roman" pitchFamily="18" charset="0"/>
                <a:cs typeface="Times New Roman" pitchFamily="18" charset="0"/>
              </a:rPr>
              <a:t>триклосаном</a:t>
            </a:r>
            <a:r>
              <a:rPr lang="sr-Cyrl-RS" dirty="0" smtClean="0">
                <a:latin typeface="Times New Roman" pitchFamily="18" charset="0"/>
                <a:cs typeface="Times New Roman" pitchFamily="18" charset="0"/>
              </a:rPr>
              <a:t> (на нашем тржишту постоје три правна лица у својству </a:t>
            </a:r>
            <a:r>
              <a:rPr lang="sr-Cyrl-RS" dirty="0" err="1" smtClean="0">
                <a:latin typeface="Times New Roman" pitchFamily="18" charset="0"/>
                <a:cs typeface="Times New Roman" pitchFamily="18" charset="0"/>
              </a:rPr>
              <a:t>неексклузивног</a:t>
            </a:r>
            <a:r>
              <a:rPr lang="sr-Cyrl-RS" dirty="0" smtClean="0">
                <a:latin typeface="Times New Roman" pitchFamily="18" charset="0"/>
                <a:cs typeface="Times New Roman" pitchFamily="18" charset="0"/>
              </a:rPr>
              <a:t> и овлашћеног дистрибутера који могу понудити ове конце, „</a:t>
            </a:r>
            <a:r>
              <a:rPr lang="sr-Latn-RS" dirty="0" err="1" smtClean="0">
                <a:latin typeface="Times New Roman" pitchFamily="18" charset="0"/>
                <a:cs typeface="Times New Roman" pitchFamily="18" charset="0"/>
              </a:rPr>
              <a:t>Inel</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Medic</a:t>
            </a:r>
            <a:r>
              <a:rPr lang="sr-Latn-RS" dirty="0" smtClean="0">
                <a:latin typeface="Times New Roman" pitchFamily="18" charset="0"/>
                <a:cs typeface="Times New Roman" pitchFamily="18" charset="0"/>
              </a:rPr>
              <a:t> </a:t>
            </a:r>
            <a:r>
              <a:rPr lang="sr-Latn-RS" dirty="0" err="1" smtClean="0">
                <a:latin typeface="Times New Roman" pitchFamily="18" charset="0"/>
                <a:cs typeface="Times New Roman" pitchFamily="18" charset="0"/>
              </a:rPr>
              <a:t>Vp</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a:t>
            </a:r>
            <a:r>
              <a:rPr lang="sr-Cyrl-RS" dirty="0" err="1" smtClean="0">
                <a:latin typeface="Times New Roman" pitchFamily="18" charset="0"/>
                <a:cs typeface="Times New Roman" pitchFamily="18" charset="0"/>
              </a:rPr>
              <a:t>Маклер</a:t>
            </a:r>
            <a:r>
              <a:rPr lang="sr-Cyrl-RS" dirty="0" smtClean="0">
                <a:latin typeface="Times New Roman" pitchFamily="18" charset="0"/>
                <a:cs typeface="Times New Roman" pitchFamily="18" charset="0"/>
              </a:rPr>
              <a:t>“ и „</a:t>
            </a:r>
            <a:r>
              <a:rPr lang="sr-Cyrl-RS" dirty="0" err="1" smtClean="0">
                <a:latin typeface="Times New Roman" pitchFamily="18" charset="0"/>
                <a:cs typeface="Times New Roman" pitchFamily="18" charset="0"/>
              </a:rPr>
              <a:t>Стига</a:t>
            </a:r>
            <a:r>
              <a:rPr lang="sr-Cyrl-R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13665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smtClean="0">
                <a:solidFill>
                  <a:schemeClr val="tx2"/>
                </a:solidFill>
                <a:latin typeface="Arial" pitchFamily="34" charset="0"/>
                <a:cs typeface="Arial" pitchFamily="34" charset="0"/>
              </a:rPr>
              <a:t>Медицински потрошни материјал – добар пример (игле)</a:t>
            </a:r>
            <a:endParaRPr lang="sr-Cyrl-RS" sz="3200" b="1" dirty="0">
              <a:solidFill>
                <a:schemeClr val="tx2"/>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sz="2400" dirty="0" smtClean="0">
                <a:latin typeface="Times New Roman" pitchFamily="18" charset="0"/>
                <a:cs typeface="Times New Roman" pitchFamily="18" charset="0"/>
              </a:rPr>
              <a:t>Решење 18/2016 наручилац Апотека „Зајечар“ набавља </a:t>
            </a:r>
            <a:r>
              <a:rPr lang="sr-Cyrl-RS" sz="2400" b="1" dirty="0" smtClean="0">
                <a:latin typeface="Times New Roman" pitchFamily="18" charset="0"/>
                <a:cs typeface="Times New Roman" pitchFamily="18" charset="0"/>
              </a:rPr>
              <a:t>игле за </a:t>
            </a:r>
            <a:r>
              <a:rPr lang="sr-Cyrl-RS" sz="2400" b="1" dirty="0" err="1" smtClean="0">
                <a:latin typeface="Times New Roman" pitchFamily="18" charset="0"/>
                <a:cs typeface="Times New Roman" pitchFamily="18" charset="0"/>
              </a:rPr>
              <a:t>пен</a:t>
            </a:r>
            <a:r>
              <a:rPr lang="sr-Cyrl-RS" sz="2400" b="1" dirty="0" smtClean="0">
                <a:latin typeface="Times New Roman" pitchFamily="18" charset="0"/>
                <a:cs typeface="Times New Roman" pitchFamily="18" charset="0"/>
              </a:rPr>
              <a:t> шприц (са универзалним клик системом) – </a:t>
            </a:r>
            <a:r>
              <a:rPr lang="sr-Latn-RS" sz="2400" b="1" dirty="0" err="1" smtClean="0">
                <a:latin typeface="Times New Roman" pitchFamily="18" charset="0"/>
                <a:cs typeface="Times New Roman" pitchFamily="18" charset="0"/>
              </a:rPr>
              <a:t>Ypsomed</a:t>
            </a:r>
            <a:r>
              <a:rPr lang="sr-Latn-RS" sz="2400" b="1" dirty="0" smtClean="0">
                <a:latin typeface="Times New Roman" pitchFamily="18" charset="0"/>
                <a:cs typeface="Times New Roman" pitchFamily="18" charset="0"/>
              </a:rPr>
              <a:t> </a:t>
            </a:r>
            <a:r>
              <a:rPr lang="sr-Latn-RS" sz="2400" b="1" dirty="0" err="1" smtClean="0">
                <a:latin typeface="Times New Roman" pitchFamily="18" charset="0"/>
                <a:cs typeface="Times New Roman" pitchFamily="18" charset="0"/>
              </a:rPr>
              <a:t>ag</a:t>
            </a:r>
            <a:r>
              <a:rPr lang="sr-Latn-RS" sz="2400" b="1" dirty="0" smtClean="0">
                <a:latin typeface="Times New Roman" pitchFamily="18" charset="0"/>
                <a:cs typeface="Times New Roman" pitchFamily="18" charset="0"/>
              </a:rPr>
              <a:t>. </a:t>
            </a:r>
            <a:r>
              <a:rPr lang="sr-Cyrl-RS" sz="2400" b="1" dirty="0" smtClean="0">
                <a:latin typeface="Times New Roman" pitchFamily="18" charset="0"/>
                <a:cs typeface="Times New Roman" pitchFamily="18" charset="0"/>
              </a:rPr>
              <a:t>Швајцарска или одговарајуће</a:t>
            </a:r>
            <a:r>
              <a:rPr lang="sr-Cyrl-RS" sz="2400" dirty="0" smtClean="0">
                <a:latin typeface="Times New Roman" pitchFamily="18" charset="0"/>
                <a:cs typeface="Times New Roman" pitchFamily="18" charset="0"/>
              </a:rPr>
              <a:t>,</a:t>
            </a:r>
          </a:p>
          <a:p>
            <a:pPr algn="just"/>
            <a:r>
              <a:rPr lang="sr-Cyrl-RS" sz="2400" dirty="0" smtClean="0">
                <a:latin typeface="Times New Roman" pitchFamily="18" charset="0"/>
                <a:cs typeface="Times New Roman" pitchFamily="18" charset="0"/>
              </a:rPr>
              <a:t>Одбијен </a:t>
            </a:r>
            <a:r>
              <a:rPr lang="sr-Cyrl-RS" sz="2400" dirty="0" err="1" smtClean="0">
                <a:latin typeface="Times New Roman" pitchFamily="18" charset="0"/>
                <a:cs typeface="Times New Roman" pitchFamily="18" charset="0"/>
              </a:rPr>
              <a:t>ззп</a:t>
            </a:r>
            <a:r>
              <a:rPr lang="sr-Cyrl-RS" sz="2400" dirty="0" smtClean="0">
                <a:latin typeface="Times New Roman" pitchFamily="18" charset="0"/>
                <a:cs typeface="Times New Roman" pitchFamily="18" charset="0"/>
              </a:rPr>
              <a:t> </a:t>
            </a:r>
            <a:r>
              <a:rPr lang="sr-Cyrl-RS" sz="2400" dirty="0" err="1" smtClean="0">
                <a:latin typeface="Times New Roman" pitchFamily="18" charset="0"/>
                <a:cs typeface="Times New Roman" pitchFamily="18" charset="0"/>
              </a:rPr>
              <a:t>Синофарма</a:t>
            </a:r>
            <a:r>
              <a:rPr lang="sr-Cyrl-RS" sz="2400" dirty="0" smtClean="0">
                <a:latin typeface="Times New Roman" pitchFamily="18" charset="0"/>
                <a:cs typeface="Times New Roman" pitchFamily="18" charset="0"/>
              </a:rPr>
              <a:t> који нуди </a:t>
            </a:r>
            <a:r>
              <a:rPr lang="sr-Latn-RS" sz="2400" dirty="0" smtClean="0">
                <a:latin typeface="Times New Roman" pitchFamily="18" charset="0"/>
                <a:cs typeface="Times New Roman" pitchFamily="18" charset="0"/>
              </a:rPr>
              <a:t>„</a:t>
            </a:r>
            <a:r>
              <a:rPr lang="sr-Latn-RS" sz="2400" dirty="0" err="1" smtClean="0">
                <a:latin typeface="Times New Roman" pitchFamily="18" charset="0"/>
                <a:cs typeface="Times New Roman" pitchFamily="18" charset="0"/>
              </a:rPr>
              <a:t>Sinofine</a:t>
            </a:r>
            <a:r>
              <a:rPr lang="sr-Latn-RS" sz="2400" dirty="0" smtClean="0">
                <a:latin typeface="Times New Roman" pitchFamily="18" charset="0"/>
                <a:cs typeface="Times New Roman" pitchFamily="18" charset="0"/>
              </a:rPr>
              <a:t>“ </a:t>
            </a:r>
            <a:r>
              <a:rPr lang="sr-Cyrl-RS" sz="2400" dirty="0" err="1" smtClean="0">
                <a:latin typeface="Times New Roman" pitchFamily="18" charset="0"/>
                <a:cs typeface="Times New Roman" pitchFamily="18" charset="0"/>
              </a:rPr>
              <a:t>пен</a:t>
            </a:r>
            <a:r>
              <a:rPr lang="sr-Cyrl-RS" sz="2400" dirty="0" smtClean="0">
                <a:latin typeface="Times New Roman" pitchFamily="18" charset="0"/>
                <a:cs typeface="Times New Roman" pitchFamily="18" charset="0"/>
              </a:rPr>
              <a:t> игле које се употребљавају „одвртањем и завртањем“ јер их то чини </a:t>
            </a:r>
            <a:r>
              <a:rPr lang="sr-Cyrl-RS" sz="2400" dirty="0" err="1" smtClean="0">
                <a:latin typeface="Times New Roman" pitchFamily="18" charset="0"/>
                <a:cs typeface="Times New Roman" pitchFamily="18" charset="0"/>
              </a:rPr>
              <a:t>неодговарајућем</a:t>
            </a:r>
            <a:endParaRPr lang="sr-Cyrl-RS" sz="2400" dirty="0" smtClean="0">
              <a:latin typeface="Times New Roman" pitchFamily="18" charset="0"/>
              <a:cs typeface="Times New Roman" pitchFamily="18" charset="0"/>
            </a:endParaRPr>
          </a:p>
          <a:p>
            <a:pPr algn="just"/>
            <a:r>
              <a:rPr lang="sr-Cyrl-RS" sz="2400" dirty="0" err="1" smtClean="0">
                <a:latin typeface="Times New Roman" pitchFamily="18" charset="0"/>
                <a:cs typeface="Times New Roman" pitchFamily="18" charset="0"/>
              </a:rPr>
              <a:t>Притом</a:t>
            </a:r>
            <a:r>
              <a:rPr lang="sr-Cyrl-RS" sz="2400" dirty="0" smtClean="0">
                <a:latin typeface="Times New Roman" pitchFamily="18" charset="0"/>
                <a:cs typeface="Times New Roman" pitchFamily="18" charset="0"/>
              </a:rPr>
              <a:t>, без утицаја је околност што су игле истог генеричког назива, те што су их неки други наручиоци прихватали као одговарајуће, као и навод да су и понуђене игле сигурне, односно онемогућавају  цурење</a:t>
            </a:r>
          </a:p>
        </p:txBody>
      </p:sp>
    </p:spTree>
    <p:extLst>
      <p:ext uri="{BB962C8B-B14F-4D97-AF65-F5344CB8AC3E}">
        <p14:creationId xmlns:p14="http://schemas.microsoft.com/office/powerpoint/2010/main" val="3792080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chemeClr val="accent1"/>
                </a:solidFill>
              </a:rPr>
              <a:t>Сервисирање медицинске опреме</a:t>
            </a:r>
            <a:br>
              <a:rPr lang="sr-Cyrl-RS" dirty="0" smtClean="0">
                <a:solidFill>
                  <a:schemeClr val="accent1"/>
                </a:solidFill>
              </a:rPr>
            </a:br>
            <a:r>
              <a:rPr lang="sr-Cyrl-RS" dirty="0" smtClean="0">
                <a:solidFill>
                  <a:schemeClr val="accent1"/>
                </a:solidFill>
              </a:rPr>
              <a:t>„</a:t>
            </a:r>
            <a:r>
              <a:rPr lang="sr-Latn-RS" dirty="0" smtClean="0">
                <a:solidFill>
                  <a:schemeClr val="accent1"/>
                </a:solidFill>
              </a:rPr>
              <a:t>Drager Tehnika“ </a:t>
            </a:r>
            <a:r>
              <a:rPr lang="sr-Cyrl-RS" dirty="0" smtClean="0">
                <a:solidFill>
                  <a:schemeClr val="accent1"/>
                </a:solidFill>
              </a:rPr>
              <a:t>и „Медитеран плус“</a:t>
            </a:r>
            <a:endParaRPr lang="sr-Cyrl-RS" dirty="0">
              <a:solidFill>
                <a:schemeClr val="accent1"/>
              </a:solidFill>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t>Произвођач „</a:t>
            </a:r>
            <a:r>
              <a:rPr lang="sr-Latn-RS" dirty="0" smtClean="0"/>
              <a:t>Drager </a:t>
            </a:r>
            <a:r>
              <a:rPr lang="sr-Latn-RS" dirty="0" err="1" smtClean="0"/>
              <a:t>Medical</a:t>
            </a:r>
            <a:r>
              <a:rPr lang="sr-Latn-RS" dirty="0" smtClean="0"/>
              <a:t> </a:t>
            </a:r>
            <a:r>
              <a:rPr lang="sr-Latn-RS" dirty="0" err="1" smtClean="0"/>
              <a:t>GmbH</a:t>
            </a:r>
            <a:r>
              <a:rPr lang="sr-Latn-RS" dirty="0" smtClean="0"/>
              <a:t>“</a:t>
            </a:r>
            <a:r>
              <a:rPr lang="sr-Cyrl-RS" dirty="0" smtClean="0"/>
              <a:t> указује да на </a:t>
            </a:r>
            <a:r>
              <a:rPr lang="sr-Cyrl-RS" b="1" dirty="0" smtClean="0"/>
              <a:t>различите сервисне обуке за сервисирање</a:t>
            </a:r>
            <a:r>
              <a:rPr lang="sr-Cyrl-RS" dirty="0" smtClean="0"/>
              <a:t> </a:t>
            </a:r>
            <a:r>
              <a:rPr lang="sr-Latn-RS" dirty="0" err="1" smtClean="0"/>
              <a:t>Babylog</a:t>
            </a:r>
            <a:r>
              <a:rPr lang="sr-Latn-RS" dirty="0" smtClean="0"/>
              <a:t> 8000</a:t>
            </a:r>
            <a:r>
              <a:rPr lang="sr-Latn-RS" dirty="0"/>
              <a:t> </a:t>
            </a:r>
            <a:r>
              <a:rPr lang="sr-Cyrl-RS" dirty="0" smtClean="0"/>
              <a:t>и </a:t>
            </a:r>
            <a:r>
              <a:rPr lang="sr-Latn-RS" dirty="0" err="1" smtClean="0"/>
              <a:t>Babylog</a:t>
            </a:r>
            <a:r>
              <a:rPr lang="sr-Latn-RS" dirty="0" smtClean="0"/>
              <a:t> 8000</a:t>
            </a:r>
            <a:r>
              <a:rPr lang="sr-Cyrl-RS" dirty="0" smtClean="0"/>
              <a:t>, као и </a:t>
            </a:r>
            <a:r>
              <a:rPr lang="sr-Cyrl-RS" dirty="0" err="1" smtClean="0"/>
              <a:t>Оху</a:t>
            </a:r>
            <a:r>
              <a:rPr lang="sr-Latn-RS" dirty="0" smtClean="0"/>
              <a:t>log 1000 </a:t>
            </a:r>
            <a:r>
              <a:rPr lang="sr-Cyrl-RS" dirty="0" smtClean="0"/>
              <a:t>и </a:t>
            </a:r>
            <a:r>
              <a:rPr lang="sr-Cyrl-RS" dirty="0" err="1" smtClean="0"/>
              <a:t>Оху</a:t>
            </a:r>
            <a:r>
              <a:rPr lang="sr-Latn-RS" dirty="0"/>
              <a:t>log </a:t>
            </a:r>
            <a:r>
              <a:rPr lang="sr-Cyrl-RS" dirty="0" smtClean="0"/>
              <a:t>2</a:t>
            </a:r>
            <a:r>
              <a:rPr lang="sr-Latn-RS" dirty="0" smtClean="0"/>
              <a:t>000</a:t>
            </a:r>
            <a:r>
              <a:rPr lang="sr-Cyrl-RS" dirty="0" smtClean="0"/>
              <a:t>, те је као неоснован оцењен </a:t>
            </a:r>
            <a:r>
              <a:rPr lang="sr-Cyrl-RS" dirty="0" err="1" smtClean="0"/>
              <a:t>ззп</a:t>
            </a:r>
            <a:r>
              <a:rPr lang="sr-Cyrl-RS" dirty="0" smtClean="0"/>
              <a:t> „Медитерана плус“ који указује супротно (решење 2979/2015 ОБ Лесковац),</a:t>
            </a:r>
          </a:p>
          <a:p>
            <a:pPr algn="just"/>
            <a:r>
              <a:rPr lang="sr-Cyrl-RS" dirty="0"/>
              <a:t>Произвођач „</a:t>
            </a:r>
            <a:r>
              <a:rPr lang="sr-Latn-RS" dirty="0"/>
              <a:t>Drager </a:t>
            </a:r>
            <a:r>
              <a:rPr lang="sr-Latn-RS" dirty="0" err="1"/>
              <a:t>Medical</a:t>
            </a:r>
            <a:r>
              <a:rPr lang="sr-Latn-RS" dirty="0"/>
              <a:t> </a:t>
            </a:r>
            <a:r>
              <a:rPr lang="sr-Latn-RS" dirty="0" err="1"/>
              <a:t>GmbH</a:t>
            </a:r>
            <a:r>
              <a:rPr lang="sr-Latn-RS" dirty="0" smtClean="0"/>
              <a:t>“</a:t>
            </a:r>
            <a:r>
              <a:rPr lang="sr-Cyrl-RS" dirty="0" smtClean="0"/>
              <a:t> се изјашњава да је </a:t>
            </a:r>
            <a:r>
              <a:rPr lang="sr-Cyrl-RS" b="1" dirty="0" smtClean="0"/>
              <a:t>сертификат о </a:t>
            </a:r>
            <a:r>
              <a:rPr lang="sr-Cyrl-RS" b="1" dirty="0" err="1" smtClean="0"/>
              <a:t>обучености</a:t>
            </a:r>
            <a:r>
              <a:rPr lang="sr-Cyrl-RS" b="1" dirty="0" smtClean="0"/>
              <a:t> Милутина Драговића </a:t>
            </a:r>
            <a:r>
              <a:rPr lang="sr-Cyrl-RS" dirty="0" smtClean="0"/>
              <a:t>за сервис </a:t>
            </a:r>
            <a:r>
              <a:rPr lang="sr-Cyrl-RS" dirty="0" err="1"/>
              <a:t>Оху</a:t>
            </a:r>
            <a:r>
              <a:rPr lang="sr-Latn-RS" dirty="0"/>
              <a:t>log </a:t>
            </a:r>
            <a:r>
              <a:rPr lang="sr-Latn-RS" dirty="0" smtClean="0"/>
              <a:t>1000</a:t>
            </a:r>
            <a:r>
              <a:rPr lang="sr-Cyrl-RS" dirty="0" smtClean="0"/>
              <a:t> </a:t>
            </a:r>
            <a:r>
              <a:rPr lang="sr-Latn-RS" dirty="0" err="1" smtClean="0"/>
              <a:t>Fabius</a:t>
            </a:r>
            <a:r>
              <a:rPr lang="sr-Latn-RS" dirty="0" smtClean="0"/>
              <a:t> </a:t>
            </a:r>
            <a:r>
              <a:rPr lang="sr-Latn-RS" dirty="0" err="1" smtClean="0"/>
              <a:t>Tiro</a:t>
            </a:r>
            <a:r>
              <a:rPr lang="sr-Latn-RS" dirty="0" smtClean="0"/>
              <a:t> </a:t>
            </a:r>
            <a:r>
              <a:rPr lang="sr-Cyrl-RS" dirty="0" smtClean="0"/>
              <a:t>има карактер </a:t>
            </a:r>
            <a:r>
              <a:rPr lang="sr-Cyrl-RS" b="1" dirty="0" smtClean="0"/>
              <a:t>лажне исправе</a:t>
            </a:r>
            <a:r>
              <a:rPr lang="sr-Cyrl-RS" dirty="0" smtClean="0"/>
              <a:t>, тј да никад није прошао обуку за ове моделе (267/2016, ЗЦ Зајечар)</a:t>
            </a:r>
          </a:p>
          <a:p>
            <a:pPr algn="just"/>
            <a:r>
              <a:rPr lang="sr-Cyrl-RS" dirty="0" smtClean="0"/>
              <a:t>Оправдан захтев да се </a:t>
            </a:r>
            <a:r>
              <a:rPr lang="sr-Cyrl-RS" b="1" dirty="0" smtClean="0"/>
              <a:t>располагање оригиналним резервним деловима </a:t>
            </a:r>
            <a:r>
              <a:rPr lang="sr-Cyrl-RS" dirty="0" smtClean="0"/>
              <a:t>доказује или </a:t>
            </a:r>
            <a:r>
              <a:rPr lang="sr-Cyrl-RS" b="1" dirty="0" err="1" smtClean="0"/>
              <a:t>ауторизацијом</a:t>
            </a:r>
            <a:r>
              <a:rPr lang="sr-Cyrl-RS" dirty="0" smtClean="0"/>
              <a:t> произвођача или </a:t>
            </a:r>
            <a:r>
              <a:rPr lang="sr-Cyrl-RS" dirty="0" err="1" smtClean="0"/>
              <a:t>ауторизацијом</a:t>
            </a:r>
            <a:r>
              <a:rPr lang="sr-Cyrl-RS" dirty="0" smtClean="0"/>
              <a:t> лица које врши дистрибуцију оригиналних резервних делова </a:t>
            </a:r>
            <a:r>
              <a:rPr lang="sr-Cyrl-RS" b="1" dirty="0" smtClean="0"/>
              <a:t>уз овлашћење </a:t>
            </a:r>
            <a:r>
              <a:rPr lang="sr-Cyrl-RS" dirty="0" smtClean="0"/>
              <a:t>тог лица да је овлашћено за њихову дистрибуцију </a:t>
            </a:r>
            <a:r>
              <a:rPr lang="sr-Latn-RS" dirty="0" smtClean="0"/>
              <a:t> </a:t>
            </a:r>
            <a:r>
              <a:rPr lang="sr-Cyrl-RS" dirty="0" smtClean="0"/>
              <a:t>(3105/2015, ОБ Пожаревац)</a:t>
            </a:r>
          </a:p>
          <a:p>
            <a:pPr algn="just"/>
            <a:r>
              <a:rPr lang="sr-Cyrl-RS" dirty="0" smtClean="0"/>
              <a:t>172/2016 Универзитетска дечија клиника, поред </a:t>
            </a:r>
            <a:r>
              <a:rPr lang="sr-Cyrl-RS" dirty="0" err="1" smtClean="0"/>
              <a:t>сертификата</a:t>
            </a:r>
            <a:r>
              <a:rPr lang="sr-Cyrl-RS" dirty="0" smtClean="0"/>
              <a:t> за </a:t>
            </a:r>
            <a:r>
              <a:rPr lang="sr-Cyrl-RS" dirty="0" err="1" smtClean="0"/>
              <a:t>сервисере</a:t>
            </a:r>
            <a:r>
              <a:rPr lang="sr-Cyrl-RS" dirty="0" smtClean="0"/>
              <a:t> о </a:t>
            </a:r>
            <a:r>
              <a:rPr lang="sr-Cyrl-RS" dirty="0" err="1" smtClean="0"/>
              <a:t>обучености</a:t>
            </a:r>
            <a:r>
              <a:rPr lang="sr-Cyrl-RS" dirty="0" smtClean="0"/>
              <a:t>, као </a:t>
            </a:r>
            <a:r>
              <a:rPr lang="sr-Cyrl-RS" dirty="0" err="1" smtClean="0"/>
              <a:t>необразложен</a:t>
            </a:r>
            <a:r>
              <a:rPr lang="sr-Cyrl-RS" dirty="0" smtClean="0"/>
              <a:t> оцењен захтев да понуђач мора бити овлашћен сервис (констатовано да је то само гаранција квалитета), као и да је при неспорној чињеници да модел </a:t>
            </a:r>
            <a:r>
              <a:rPr lang="sr-Cyrl-RS" dirty="0" err="1" smtClean="0"/>
              <a:t>Фабиус</a:t>
            </a:r>
            <a:r>
              <a:rPr lang="sr-Cyrl-RS" dirty="0" smtClean="0"/>
              <a:t> МРИ обучене </a:t>
            </a:r>
            <a:r>
              <a:rPr lang="sr-Cyrl-RS" dirty="0" err="1" smtClean="0"/>
              <a:t>сервисере</a:t>
            </a:r>
            <a:r>
              <a:rPr lang="sr-Cyrl-RS" dirty="0" smtClean="0"/>
              <a:t> има само Драгер техника, пожељно је предмет разбити у партије</a:t>
            </a: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698484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chemeClr val="accent1"/>
                </a:solidFill>
              </a:rPr>
              <a:t>Сервисирање медицинске опреме</a:t>
            </a:r>
            <a:br>
              <a:rPr lang="sr-Cyrl-RS" dirty="0" smtClean="0">
                <a:solidFill>
                  <a:schemeClr val="accent1"/>
                </a:solidFill>
              </a:rPr>
            </a:br>
            <a:r>
              <a:rPr lang="sr-Cyrl-RS" dirty="0" smtClean="0">
                <a:solidFill>
                  <a:schemeClr val="accent1"/>
                </a:solidFill>
              </a:rPr>
              <a:t>„</a:t>
            </a:r>
            <a:r>
              <a:rPr lang="sr-Latn-RS" dirty="0" smtClean="0">
                <a:solidFill>
                  <a:schemeClr val="accent1"/>
                </a:solidFill>
              </a:rPr>
              <a:t>Drager Tehnika“ </a:t>
            </a:r>
            <a:r>
              <a:rPr lang="sr-Cyrl-RS" dirty="0" smtClean="0">
                <a:solidFill>
                  <a:schemeClr val="accent1"/>
                </a:solidFill>
              </a:rPr>
              <a:t>и „Медитеран плус“</a:t>
            </a:r>
            <a:endParaRPr lang="sr-Cyrl-RS" dirty="0">
              <a:solidFill>
                <a:schemeClr val="accent1"/>
              </a:solidFill>
            </a:endParaRPr>
          </a:p>
        </p:txBody>
      </p:sp>
      <p:sp>
        <p:nvSpPr>
          <p:cNvPr id="3" name="Content Placeholder 2"/>
          <p:cNvSpPr>
            <a:spLocks noGrp="1"/>
          </p:cNvSpPr>
          <p:nvPr>
            <p:ph idx="1"/>
          </p:nvPr>
        </p:nvSpPr>
        <p:spPr/>
        <p:txBody>
          <a:bodyPr>
            <a:normAutofit fontScale="55000" lnSpcReduction="20000"/>
          </a:bodyPr>
          <a:lstStyle/>
          <a:p>
            <a:pPr algn="just"/>
            <a:r>
              <a:rPr lang="sr-Cyrl-RS" dirty="0" smtClean="0"/>
              <a:t>Решењем РК бр. 4-00-66/2016 </a:t>
            </a:r>
            <a:r>
              <a:rPr lang="sr-Cyrl-RS" dirty="0" err="1" smtClean="0"/>
              <a:t>јн</a:t>
            </a:r>
            <a:r>
              <a:rPr lang="sr-Cyrl-RS" dirty="0" smtClean="0"/>
              <a:t> Института за </a:t>
            </a:r>
            <a:r>
              <a:rPr lang="sr-Cyrl-RS" dirty="0" err="1" smtClean="0"/>
              <a:t>неонантологију</a:t>
            </a:r>
            <a:r>
              <a:rPr lang="sr-Cyrl-RS" dirty="0" smtClean="0"/>
              <a:t> као оправдани оцењени захтеви :</a:t>
            </a:r>
          </a:p>
          <a:p>
            <a:pPr algn="just"/>
            <a:r>
              <a:rPr lang="sr-Cyrl-RS" b="1" dirty="0" smtClean="0"/>
              <a:t>Кадровски капацитет </a:t>
            </a:r>
            <a:r>
              <a:rPr lang="sr-Cyrl-RS" dirty="0" smtClean="0"/>
              <a:t>минимум 2 </a:t>
            </a:r>
            <a:r>
              <a:rPr lang="sr-Cyrl-RS" dirty="0" err="1" smtClean="0"/>
              <a:t>сервисера</a:t>
            </a:r>
            <a:r>
              <a:rPr lang="sr-Cyrl-RS" dirty="0" smtClean="0"/>
              <a:t> у </a:t>
            </a:r>
            <a:r>
              <a:rPr lang="sr-Cyrl-RS" dirty="0" err="1" smtClean="0"/>
              <a:t>ро</a:t>
            </a:r>
            <a:r>
              <a:rPr lang="sr-Cyrl-RS" dirty="0" smtClean="0"/>
              <a:t> код понуђача са </a:t>
            </a:r>
            <a:r>
              <a:rPr lang="sr-Cyrl-RS" b="1" dirty="0" smtClean="0"/>
              <a:t>сертификатом издатим на име </a:t>
            </a:r>
            <a:r>
              <a:rPr lang="sr-Cyrl-RS" b="1" dirty="0" err="1" smtClean="0"/>
              <a:t>сервисера</a:t>
            </a:r>
            <a:r>
              <a:rPr lang="sr-Cyrl-RS" b="1" dirty="0" smtClean="0"/>
              <a:t> </a:t>
            </a:r>
            <a:r>
              <a:rPr lang="sr-Cyrl-RS" dirty="0" smtClean="0"/>
              <a:t>издатим од произвођача за сваки модел апарата или уколико за сервисирање неких модела </a:t>
            </a:r>
            <a:r>
              <a:rPr lang="sr-Cyrl-RS" b="1" dirty="0" smtClean="0"/>
              <a:t>није неопходан сертификат о </a:t>
            </a:r>
            <a:r>
              <a:rPr lang="sr-Cyrl-RS" b="1" dirty="0" err="1" smtClean="0"/>
              <a:t>обучености</a:t>
            </a:r>
            <a:r>
              <a:rPr lang="sr-Cyrl-RS" b="1" dirty="0" smtClean="0"/>
              <a:t> </a:t>
            </a:r>
            <a:r>
              <a:rPr lang="sr-Cyrl-RS" b="1" dirty="0" err="1" smtClean="0"/>
              <a:t>сервисера</a:t>
            </a:r>
            <a:r>
              <a:rPr lang="sr-Cyrl-RS" dirty="0" smtClean="0"/>
              <a:t>, доставити изјаву произвођача којим се то потврђује),</a:t>
            </a:r>
          </a:p>
          <a:p>
            <a:pPr algn="just"/>
            <a:r>
              <a:rPr lang="sr-Cyrl-RS" b="1" dirty="0" smtClean="0"/>
              <a:t>Пословни капацитет:</a:t>
            </a:r>
            <a:r>
              <a:rPr lang="sr-Cyrl-RS" dirty="0" smtClean="0"/>
              <a:t> изјава </a:t>
            </a:r>
            <a:r>
              <a:rPr lang="sr-Cyrl-RS" b="1" dirty="0" smtClean="0"/>
              <a:t>произвођача резервних делова </a:t>
            </a:r>
            <a:r>
              <a:rPr lang="sr-Cyrl-RS" dirty="0" smtClean="0"/>
              <a:t>за опрему произвођача </a:t>
            </a:r>
            <a:r>
              <a:rPr lang="sr-Latn-RS" dirty="0" smtClean="0"/>
              <a:t>Drager</a:t>
            </a:r>
            <a:r>
              <a:rPr lang="sr-Cyrl-RS" dirty="0" smtClean="0"/>
              <a:t> да ће понуђач бити снабдеван оригиналним резервним деловима за све време трајања уговора (светски произвођачи опреме по правилу нису истовремено и </a:t>
            </a:r>
            <a:r>
              <a:rPr lang="sr-Latn-RS" dirty="0" smtClean="0"/>
              <a:t> </a:t>
            </a:r>
            <a:r>
              <a:rPr lang="sr-Cyrl-RS" dirty="0" smtClean="0"/>
              <a:t>произвођачи резервних делова) </a:t>
            </a:r>
          </a:p>
          <a:p>
            <a:pPr algn="just"/>
            <a:r>
              <a:rPr lang="sr-Cyrl-RS" dirty="0" smtClean="0"/>
              <a:t>Оправдан захтев да се за </a:t>
            </a:r>
            <a:r>
              <a:rPr lang="sr-Cyrl-RS" b="1" dirty="0" smtClean="0"/>
              <a:t>потрошни материјал </a:t>
            </a:r>
            <a:r>
              <a:rPr lang="sr-Cyrl-RS" dirty="0" smtClean="0"/>
              <a:t>достави или овлашћење произвођача </a:t>
            </a:r>
            <a:r>
              <a:rPr lang="sr-Latn-RS" dirty="0"/>
              <a:t>Drager </a:t>
            </a:r>
            <a:r>
              <a:rPr lang="sr-Cyrl-RS" dirty="0" smtClean="0"/>
              <a:t>за продају, или ако се набавља од другог правног лица  уговор са тим правним лицем,као и уговор добављача са произвођачем </a:t>
            </a:r>
            <a:r>
              <a:rPr lang="sr-Latn-RS" dirty="0" smtClean="0"/>
              <a:t>Drager</a:t>
            </a:r>
            <a:r>
              <a:rPr lang="sr-Cyrl-RS" dirty="0" smtClean="0"/>
              <a:t> (неосновано оспоравање </a:t>
            </a:r>
            <a:r>
              <a:rPr lang="sr-Cyrl-RS" dirty="0" err="1" smtClean="0"/>
              <a:t>М.плус</a:t>
            </a:r>
            <a:r>
              <a:rPr lang="sr-Cyrl-RS" dirty="0" smtClean="0"/>
              <a:t> да за минималне количине овог материјала нема смисла прописивати захтев за уговором са произвођачем)</a:t>
            </a: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522467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solidFill>
                  <a:schemeClr val="accent1"/>
                </a:solidFill>
              </a:rPr>
              <a:t>Јавне набавке </a:t>
            </a:r>
            <a:r>
              <a:rPr lang="sr-Cyrl-RS" dirty="0" err="1" smtClean="0">
                <a:solidFill>
                  <a:schemeClr val="accent1"/>
                </a:solidFill>
              </a:rPr>
              <a:t>хемодијализе</a:t>
            </a:r>
            <a:endParaRPr lang="sr-Cyrl-RS" dirty="0">
              <a:solidFill>
                <a:schemeClr val="accent1"/>
              </a:solidFill>
            </a:endParaRPr>
          </a:p>
        </p:txBody>
      </p:sp>
      <p:sp>
        <p:nvSpPr>
          <p:cNvPr id="3" name="Content Placeholder 2"/>
          <p:cNvSpPr>
            <a:spLocks noGrp="1"/>
          </p:cNvSpPr>
          <p:nvPr>
            <p:ph idx="1"/>
          </p:nvPr>
        </p:nvSpPr>
        <p:spPr/>
        <p:txBody>
          <a:bodyPr>
            <a:normAutofit fontScale="62500" lnSpcReduction="20000"/>
          </a:bodyPr>
          <a:lstStyle/>
          <a:p>
            <a:pPr algn="just"/>
            <a:r>
              <a:rPr lang="sr-Cyrl-RS" dirty="0" smtClean="0"/>
              <a:t>Често оспоравана компатибилност понуђеног материјала за </a:t>
            </a:r>
            <a:r>
              <a:rPr lang="sr-Cyrl-RS" dirty="0" err="1" smtClean="0"/>
              <a:t>хемодијализу</a:t>
            </a:r>
            <a:r>
              <a:rPr lang="sr-Cyrl-RS" dirty="0" smtClean="0"/>
              <a:t> са апаратима које има наручилац</a:t>
            </a:r>
          </a:p>
          <a:p>
            <a:pPr algn="just"/>
            <a:r>
              <a:rPr lang="sr-Cyrl-RS" dirty="0" smtClean="0"/>
              <a:t>188/2016 наручилац КЦ Звездара, </a:t>
            </a:r>
            <a:r>
              <a:rPr lang="sr-Cyrl-RS" b="1" dirty="0" smtClean="0"/>
              <a:t>доказ компатибилности</a:t>
            </a:r>
            <a:r>
              <a:rPr lang="sr-Cyrl-RS" dirty="0" smtClean="0"/>
              <a:t>: изјава произвођача апарата, његовог овлашћеног представника, стручно мишљење АЛИМС-а, декларација о усаглашености  произвођача </a:t>
            </a:r>
            <a:r>
              <a:rPr lang="sr-Cyrl-RS" dirty="0" err="1" smtClean="0"/>
              <a:t>реагенаса</a:t>
            </a:r>
            <a:r>
              <a:rPr lang="sr-Cyrl-RS" dirty="0" smtClean="0"/>
              <a:t>, </a:t>
            </a:r>
            <a:r>
              <a:rPr lang="sr-Cyrl-RS" dirty="0" smtClean="0"/>
              <a:t>декларација на паковању (да је употребљиво на конкретном апарату),</a:t>
            </a:r>
          </a:p>
          <a:p>
            <a:pPr algn="just"/>
            <a:r>
              <a:rPr lang="sr-Cyrl-RS" b="1" dirty="0" smtClean="0"/>
              <a:t>Спорне техничке карактеристике</a:t>
            </a:r>
            <a:r>
              <a:rPr lang="sr-Cyrl-RS" dirty="0" smtClean="0"/>
              <a:t>: да поседују заштиту од продора крви у </a:t>
            </a:r>
            <a:r>
              <a:rPr lang="sr-Cyrl-RS" dirty="0" err="1" smtClean="0"/>
              <a:t>хемодијализни</a:t>
            </a:r>
            <a:r>
              <a:rPr lang="sr-Cyrl-RS" dirty="0" smtClean="0"/>
              <a:t> апарат, да имају </a:t>
            </a:r>
            <a:r>
              <a:rPr lang="sr-Cyrl-RS" dirty="0" err="1" smtClean="0"/>
              <a:t>дилуционе</a:t>
            </a:r>
            <a:r>
              <a:rPr lang="sr-Cyrl-RS" dirty="0" smtClean="0"/>
              <a:t> наставке (101/2016 и 102/2016), да ли захтевана 2 стандарда ЕН 1283 и ИСО 8637 имају све перформансе </a:t>
            </a:r>
            <a:r>
              <a:rPr lang="sr-Cyrl-RS" dirty="0" err="1" smtClean="0"/>
              <a:t>дијализатора</a:t>
            </a:r>
            <a:r>
              <a:rPr lang="sr-Cyrl-RS" dirty="0" smtClean="0"/>
              <a:t> (249/2016, ЗЦ Зајечар)</a:t>
            </a:r>
          </a:p>
          <a:p>
            <a:pPr algn="just"/>
            <a:r>
              <a:rPr lang="sr-Cyrl-RS" dirty="0" smtClean="0"/>
              <a:t>Као неосновани оцењени наводи везано за </a:t>
            </a:r>
            <a:r>
              <a:rPr lang="sr-Cyrl-RS" b="1" dirty="0" err="1" smtClean="0"/>
              <a:t>преференцијал</a:t>
            </a:r>
            <a:r>
              <a:rPr lang="sr-Cyrl-RS" b="1" dirty="0" smtClean="0"/>
              <a:t> </a:t>
            </a:r>
            <a:r>
              <a:rPr lang="sr-Cyrl-RS" b="1" dirty="0" err="1" smtClean="0"/>
              <a:t>Фрезенијуса</a:t>
            </a:r>
            <a:r>
              <a:rPr lang="sr-Cyrl-RS" dirty="0" smtClean="0"/>
              <a:t> (произвођач Немачка, производно место Вршац Србија), као и да је наручилац дужан да им да </a:t>
            </a:r>
            <a:r>
              <a:rPr lang="sr-Cyrl-RS" dirty="0" err="1" smtClean="0"/>
              <a:t>преференцијал</a:t>
            </a:r>
            <a:r>
              <a:rPr lang="sr-Cyrl-RS" dirty="0" smtClean="0"/>
              <a:t> и кад немају у понуди Потврду Привредне коморе о домаћем пореклу (324/2016)</a:t>
            </a:r>
          </a:p>
          <a:p>
            <a:pPr marL="0" indent="0" algn="just">
              <a:buNone/>
            </a:pPr>
            <a:endParaRPr lang="sr-Cyrl-R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4099632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58204" cy="1143000"/>
          </a:xfrm>
        </p:spPr>
        <p:txBody>
          <a:bodyPr>
            <a:noAutofit/>
          </a:bodyPr>
          <a:lstStyle/>
          <a:p>
            <a:pPr algn="ctr"/>
            <a:r>
              <a:rPr lang="sr-Cyrl-CS" sz="5000" b="1" dirty="0" smtClean="0">
                <a:solidFill>
                  <a:srgbClr val="0070C0"/>
                </a:solidFill>
                <a:latin typeface="Times New Roman" pitchFamily="18" charset="0"/>
                <a:cs typeface="Times New Roman" pitchFamily="18" charset="0"/>
              </a:rPr>
              <a:t>ХВАЛА НА ПАЖЊИ</a:t>
            </a:r>
            <a:endParaRPr lang="en-US" sz="5000" b="1"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pic>
        <p:nvPicPr>
          <p:cNvPr id="5" name="Content Placeholder 5" descr="zakon (1).jpg"/>
          <p:cNvPicPr>
            <a:picLocks noChangeAspect="1"/>
          </p:cNvPicPr>
          <p:nvPr/>
        </p:nvPicPr>
        <p:blipFill>
          <a:blip r:embed="rId2"/>
          <a:stretch>
            <a:fillRect/>
          </a:stretch>
        </p:blipFill>
        <p:spPr>
          <a:xfrm>
            <a:off x="2438400" y="2667000"/>
            <a:ext cx="4286280" cy="3571900"/>
          </a:xfrm>
          <a:prstGeom prst="rect">
            <a:avLst/>
          </a:prstGeom>
        </p:spPr>
      </p:pic>
      <p:sp>
        <p:nvSpPr>
          <p:cNvPr id="6" name="Title 1"/>
          <p:cNvSpPr txBox="1">
            <a:spLocks/>
          </p:cNvSpPr>
          <p:nvPr/>
        </p:nvSpPr>
        <p:spPr>
          <a:xfrm>
            <a:off x="228600" y="533400"/>
            <a:ext cx="825820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Cyrl-CS" sz="50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Нек</a:t>
            </a:r>
            <a:r>
              <a:rPr lang="en-US" sz="5000" b="1" dirty="0" smtClean="0">
                <a:solidFill>
                  <a:srgbClr val="0070C0"/>
                </a:solidFill>
                <a:latin typeface="Times New Roman" pitchFamily="18" charset="0"/>
                <a:ea typeface="+mj-ea"/>
                <a:cs typeface="Times New Roman" pitchFamily="18" charset="0"/>
              </a:rPr>
              <a:t>’ </a:t>
            </a:r>
            <a:r>
              <a:rPr lang="sr-Cyrl-CS" sz="5000" b="1" dirty="0" smtClean="0">
                <a:solidFill>
                  <a:srgbClr val="0070C0"/>
                </a:solidFill>
                <a:latin typeface="Times New Roman" pitchFamily="18" charset="0"/>
                <a:ea typeface="+mj-ea"/>
                <a:cs typeface="Times New Roman" pitchFamily="18" charset="0"/>
              </a:rPr>
              <a:t>вам је са </a:t>
            </a:r>
            <a:r>
              <a:rPr kumimoji="0" lang="sr-Cyrl-CS" sz="5000" b="1"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срећом </a:t>
            </a:r>
            <a:endParaRPr kumimoji="0" lang="en-US" sz="5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sp>
        <p:nvSpPr>
          <p:cNvPr id="7" name="Smiley Face 6"/>
          <p:cNvSpPr/>
          <p:nvPr/>
        </p:nvSpPr>
        <p:spPr>
          <a:xfrm>
            <a:off x="7696200" y="68580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allAtOnce"/>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Активна легитимација у поступку</a:t>
            </a:r>
            <a:endParaRPr lang="en-US" sz="3200" dirty="0"/>
          </a:p>
        </p:txBody>
      </p:sp>
      <p:sp>
        <p:nvSpPr>
          <p:cNvPr id="3" name="Content Placeholder 2"/>
          <p:cNvSpPr>
            <a:spLocks noGrp="1"/>
          </p:cNvSpPr>
          <p:nvPr>
            <p:ph idx="1"/>
          </p:nvPr>
        </p:nvSpPr>
        <p:spPr/>
        <p:txBody>
          <a:bodyPr>
            <a:normAutofit/>
          </a:bodyPr>
          <a:lstStyle/>
          <a:p>
            <a:pPr lvl="0" algn="just"/>
            <a:r>
              <a:rPr lang="sr-Cyrl-RS" sz="2000" dirty="0" smtClean="0">
                <a:solidFill>
                  <a:prstClr val="black"/>
                </a:solidFill>
                <a:latin typeface="Times New Roman" pitchFamily="18" charset="0"/>
                <a:cs typeface="Times New Roman" pitchFamily="18" charset="0"/>
              </a:rPr>
              <a:t>Уколико </a:t>
            </a:r>
            <a:r>
              <a:rPr lang="sr-Cyrl-RS" sz="2000" dirty="0">
                <a:solidFill>
                  <a:prstClr val="black"/>
                </a:solidFill>
                <a:latin typeface="Times New Roman" pitchFamily="18" charset="0"/>
                <a:cs typeface="Times New Roman" pitchFamily="18" charset="0"/>
              </a:rPr>
              <a:t>је подносилац захтева </a:t>
            </a:r>
            <a:r>
              <a:rPr lang="sr-Cyrl-RS" sz="2000" b="1" dirty="0">
                <a:solidFill>
                  <a:prstClr val="black"/>
                </a:solidFill>
                <a:latin typeface="Times New Roman" pitchFamily="18" charset="0"/>
                <a:cs typeface="Times New Roman" pitchFamily="18" charset="0"/>
              </a:rPr>
              <a:t>трећерангирани, четврторангирани или још лошије пласиран </a:t>
            </a:r>
            <a:r>
              <a:rPr lang="sr-Cyrl-RS" sz="2000" dirty="0">
                <a:solidFill>
                  <a:prstClr val="black"/>
                </a:solidFill>
                <a:latin typeface="Times New Roman" pitchFamily="18" charset="0"/>
                <a:cs typeface="Times New Roman" pitchFamily="18" charset="0"/>
              </a:rPr>
              <a:t>у стручној оцени (поред могуће ситуације која је управо описана, а то је да је оцењен као неприхватљив, те да пре свега успешно оспори овакву оцену), исти би за поседовање активне легитимације морао успешно да оспори резултате стручне оцене понуда, те да је последица успеха у тим наводима елиминација испред њега рангираних понуђача као неприхватљивих, или другачија примена представљене методологије оцењивања која би његову понуду довела на место у рангирању које је испред њих (те да он буде </a:t>
            </a:r>
            <a:r>
              <a:rPr lang="sr-Cyrl-RS" sz="2000" dirty="0" smtClean="0">
                <a:solidFill>
                  <a:prstClr val="black"/>
                </a:solidFill>
                <a:latin typeface="Times New Roman" pitchFamily="18" charset="0"/>
                <a:cs typeface="Times New Roman" pitchFamily="18" charset="0"/>
              </a:rPr>
              <a:t>првор</a:t>
            </a:r>
            <a:r>
              <a:rPr lang="sr-Latn-RS" sz="2000" dirty="0" smtClean="0">
                <a:solidFill>
                  <a:prstClr val="black"/>
                </a:solidFill>
                <a:latin typeface="Times New Roman" pitchFamily="18" charset="0"/>
                <a:cs typeface="Times New Roman" pitchFamily="18" charset="0"/>
              </a:rPr>
              <a:t>a</a:t>
            </a:r>
            <a:r>
              <a:rPr lang="sr-Cyrl-RS" sz="2000" dirty="0" smtClean="0">
                <a:solidFill>
                  <a:prstClr val="black"/>
                </a:solidFill>
                <a:latin typeface="Times New Roman" pitchFamily="18" charset="0"/>
                <a:cs typeface="Times New Roman" pitchFamily="18" charset="0"/>
              </a:rPr>
              <a:t>нгирани</a:t>
            </a:r>
            <a:r>
              <a:rPr lang="sr-Cyrl-RS" sz="2000" dirty="0">
                <a:solidFill>
                  <a:prstClr val="black"/>
                </a:solidFill>
                <a:latin typeface="Times New Roman" pitchFamily="18" charset="0"/>
                <a:cs typeface="Times New Roman" pitchFamily="18" charset="0"/>
              </a:rPr>
              <a:t>) а остале понуде иза њега</a:t>
            </a:r>
            <a:r>
              <a:rPr lang="sr-Cyrl-RS" sz="2000" dirty="0" smtClean="0">
                <a:solidFill>
                  <a:prstClr val="black"/>
                </a:solidFill>
                <a:latin typeface="Times New Roman" pitchFamily="18" charset="0"/>
                <a:cs typeface="Times New Roman" pitchFamily="18" charset="0"/>
              </a:rPr>
              <a:t>;</a:t>
            </a:r>
          </a:p>
          <a:p>
            <a:pPr marL="0" lvl="0" indent="0" algn="just">
              <a:lnSpc>
                <a:spcPct val="150000"/>
              </a:lnSpc>
              <a:buNone/>
            </a:pPr>
            <a:endParaRPr lang="en-US" sz="17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65136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Активна легитимација у поступку</a:t>
            </a:r>
            <a:endParaRPr lang="en-US" sz="3200" dirty="0"/>
          </a:p>
        </p:txBody>
      </p:sp>
      <p:sp>
        <p:nvSpPr>
          <p:cNvPr id="3" name="Content Placeholder 2"/>
          <p:cNvSpPr>
            <a:spLocks noGrp="1"/>
          </p:cNvSpPr>
          <p:nvPr>
            <p:ph idx="1"/>
          </p:nvPr>
        </p:nvSpPr>
        <p:spPr/>
        <p:txBody>
          <a:bodyPr>
            <a:normAutofit/>
          </a:bodyPr>
          <a:lstStyle/>
          <a:p>
            <a:pPr lvl="0" algn="just"/>
            <a:r>
              <a:rPr lang="sr-Cyrl-RS" sz="2000" dirty="0" smtClean="0">
                <a:latin typeface="Times New Roman" pitchFamily="18" charset="0"/>
                <a:cs typeface="Times New Roman" pitchFamily="18" charset="0"/>
              </a:rPr>
              <a:t>Због </a:t>
            </a:r>
            <a:r>
              <a:rPr lang="sr-Cyrl-RS" sz="2000" dirty="0">
                <a:latin typeface="Times New Roman" pitchFamily="18" charset="0"/>
                <a:cs typeface="Times New Roman" pitchFamily="18" charset="0"/>
              </a:rPr>
              <a:t>везивања интереса за доделу уговора </a:t>
            </a:r>
            <a:r>
              <a:rPr lang="sr-Cyrl-RS" sz="2000" b="1" dirty="0">
                <a:latin typeface="Times New Roman" pitchFamily="18" charset="0"/>
                <a:cs typeface="Times New Roman" pitchFamily="18" charset="0"/>
              </a:rPr>
              <a:t>у конкретном поступку</a:t>
            </a:r>
            <a:r>
              <a:rPr lang="sr-Cyrl-RS" sz="2000" dirty="0">
                <a:latin typeface="Times New Roman" pitchFamily="18" charset="0"/>
                <a:cs typeface="Times New Roman" pitchFamily="18" charset="0"/>
              </a:rPr>
              <a:t> јавне набавке</a:t>
            </a:r>
            <a:r>
              <a:rPr lang="sr-Cyrl-R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sr-Cyrl-RS" sz="2000" dirty="0" smtClean="0">
                <a:latin typeface="Times New Roman" pitchFamily="18" charset="0"/>
                <a:cs typeface="Times New Roman" pitchFamily="18" charset="0"/>
              </a:rPr>
              <a:t>не </a:t>
            </a:r>
            <a:r>
              <a:rPr lang="sr-Cyrl-RS" sz="2000" dirty="0">
                <a:latin typeface="Times New Roman" pitchFamily="18" charset="0"/>
                <a:cs typeface="Times New Roman" pitchFamily="18" charset="0"/>
              </a:rPr>
              <a:t>може последица усвајања навода захтева бити у непостојању прихватљивих понуда, што би за последицу имало могућност за подносиоца захтева да добије посао у неком наредном поступку</a:t>
            </a:r>
            <a:r>
              <a:rPr lang="sr-Cyrl-RS" sz="2000" dirty="0" smtClean="0">
                <a:latin typeface="Times New Roman" pitchFamily="18" charset="0"/>
                <a:cs typeface="Times New Roman" pitchFamily="18" charset="0"/>
              </a:rPr>
              <a:t>;</a:t>
            </a:r>
          </a:p>
          <a:p>
            <a:pPr lvl="0" algn="just"/>
            <a:r>
              <a:rPr lang="sr-Cyrl-RS" sz="2000" b="1" dirty="0" smtClean="0">
                <a:latin typeface="Times New Roman" pitchFamily="18" charset="0"/>
                <a:cs typeface="Times New Roman" pitchFamily="18" charset="0"/>
              </a:rPr>
              <a:t>Изузетак</a:t>
            </a:r>
            <a:r>
              <a:rPr lang="sr-Cyrl-RS" sz="2000" dirty="0" smtClean="0">
                <a:latin typeface="Times New Roman" pitchFamily="18" charset="0"/>
                <a:cs typeface="Times New Roman" pitchFamily="18" charset="0"/>
              </a:rPr>
              <a:t>: уколико је понуда подносиоца захтева оцењена као неприхватљива (у заштити права се испостави да је правилна таква оцена), постоји активна легитимација уколико се указује да је понуда изабраног из истих разлога морала бити оцењена као неприхватљива, </a:t>
            </a:r>
            <a:r>
              <a:rPr lang="sr-Cyrl-RS" sz="2000" b="1" dirty="0" smtClean="0">
                <a:latin typeface="Times New Roman" pitchFamily="18" charset="0"/>
                <a:cs typeface="Times New Roman" pitchFamily="18" charset="0"/>
              </a:rPr>
              <a:t>начело једнакости </a:t>
            </a:r>
            <a:r>
              <a:rPr lang="sr-Cyrl-RS" sz="2000" dirty="0" smtClean="0">
                <a:latin typeface="Times New Roman" pitchFamily="18" charset="0"/>
                <a:cs typeface="Times New Roman" pitchFamily="18" charset="0"/>
              </a:rPr>
              <a:t>(решење РК бр 4-00-2862/2015</a:t>
            </a:r>
            <a:r>
              <a:rPr lang="en-US" sz="2000" dirty="0" smtClean="0">
                <a:latin typeface="Times New Roman" pitchFamily="18" charset="0"/>
                <a:cs typeface="Times New Roman" pitchFamily="18" charset="0"/>
              </a:rPr>
              <a:t>, 388</a:t>
            </a:r>
            <a:r>
              <a:rPr lang="sr-Cyrl-R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2016</a:t>
            </a:r>
            <a:r>
              <a:rPr lang="sr-Cyrl-RS" sz="2000" dirty="0" smtClean="0">
                <a:latin typeface="Times New Roman" pitchFamily="18" charset="0"/>
                <a:cs typeface="Times New Roman" pitchFamily="18" charset="0"/>
              </a:rPr>
              <a:t>)</a:t>
            </a:r>
            <a:endParaRPr lang="sr-Cyrl-RS" sz="2000" b="1" dirty="0" smtClean="0">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marL="0" lvl="0" indent="0" algn="just">
              <a:lnSpc>
                <a:spcPct val="150000"/>
              </a:lnSpc>
              <a:buNone/>
            </a:pPr>
            <a:endParaRPr lang="en-US" sz="1700" dirty="0" smtClean="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2288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Активна легитимација у поступку</a:t>
            </a:r>
            <a:endParaRPr lang="en-US" sz="3200" dirty="0"/>
          </a:p>
        </p:txBody>
      </p:sp>
      <p:sp>
        <p:nvSpPr>
          <p:cNvPr id="3" name="Content Placeholder 2"/>
          <p:cNvSpPr>
            <a:spLocks noGrp="1"/>
          </p:cNvSpPr>
          <p:nvPr>
            <p:ph idx="1"/>
          </p:nvPr>
        </p:nvSpPr>
        <p:spPr/>
        <p:txBody>
          <a:bodyPr>
            <a:normAutofit/>
          </a:bodyPr>
          <a:lstStyle/>
          <a:p>
            <a:pPr lvl="0" algn="just"/>
            <a:r>
              <a:rPr lang="sr-Cyrl-RS" sz="2000" dirty="0" smtClean="0">
                <a:solidFill>
                  <a:prstClr val="black"/>
                </a:solidFill>
                <a:latin typeface="Times New Roman" pitchFamily="18" charset="0"/>
                <a:cs typeface="Times New Roman" pitchFamily="18" charset="0"/>
              </a:rPr>
              <a:t>Неприхватљива </a:t>
            </a:r>
            <a:r>
              <a:rPr lang="sr-Cyrl-RS" sz="2000" dirty="0">
                <a:solidFill>
                  <a:prstClr val="black"/>
                </a:solidFill>
                <a:latin typeface="Times New Roman" pitchFamily="18" charset="0"/>
                <a:cs typeface="Times New Roman" pitchFamily="18" charset="0"/>
              </a:rPr>
              <a:t>понуда </a:t>
            </a:r>
            <a:r>
              <a:rPr lang="sr-Cyrl-RS" sz="2000" b="1" dirty="0">
                <a:solidFill>
                  <a:prstClr val="black"/>
                </a:solidFill>
                <a:latin typeface="Times New Roman" pitchFamily="18" charset="0"/>
                <a:cs typeface="Times New Roman" pitchFamily="18" charset="0"/>
              </a:rPr>
              <a:t>због процењене вредности јавне набавке </a:t>
            </a:r>
            <a:r>
              <a:rPr lang="sr-Cyrl-RS" sz="2000" dirty="0">
                <a:solidFill>
                  <a:prstClr val="black"/>
                </a:solidFill>
                <a:latin typeface="Times New Roman" pitchFamily="18" charset="0"/>
                <a:cs typeface="Times New Roman" pitchFamily="18" charset="0"/>
              </a:rPr>
              <a:t>– за постојање активне легитимације обратити пажњу на одредбу члана </a:t>
            </a:r>
            <a:r>
              <a:rPr lang="sr-Cyrl-RS" sz="2000" dirty="0" smtClean="0">
                <a:solidFill>
                  <a:prstClr val="black"/>
                </a:solidFill>
                <a:latin typeface="Times New Roman" pitchFamily="18" charset="0"/>
                <a:cs typeface="Times New Roman" pitchFamily="18" charset="0"/>
              </a:rPr>
              <a:t>107. </a:t>
            </a:r>
            <a:r>
              <a:rPr lang="sr-Cyrl-RS" sz="2000" dirty="0">
                <a:solidFill>
                  <a:prstClr val="black"/>
                </a:solidFill>
                <a:latin typeface="Times New Roman" pitchFamily="18" charset="0"/>
                <a:cs typeface="Times New Roman" pitchFamily="18" charset="0"/>
              </a:rPr>
              <a:t>став 4. ЗЈН (наручилац може доделити уговор понуђачу чија понуда садржи понуђену цену већу од процењене вредности јавне набавке ако није већа од упоредиве тржишне цене и ако су понуђене цене у свим одговарајућим понудама веће од процењене вредности понуде</a:t>
            </a:r>
            <a:r>
              <a:rPr lang="sr-Cyrl-RS" sz="2000" dirty="0" smtClean="0">
                <a:solidFill>
                  <a:prstClr val="black"/>
                </a:solidFill>
                <a:latin typeface="Times New Roman" pitchFamily="18" charset="0"/>
                <a:cs typeface="Times New Roman" pitchFamily="18" charset="0"/>
              </a:rPr>
              <a:t>)</a:t>
            </a:r>
          </a:p>
          <a:p>
            <a:pPr lvl="0" algn="just"/>
            <a:r>
              <a:rPr lang="sr-Cyrl-RS" sz="2000" dirty="0" smtClean="0">
                <a:solidFill>
                  <a:prstClr val="black"/>
                </a:solidFill>
                <a:latin typeface="Times New Roman" pitchFamily="18" charset="0"/>
                <a:cs typeface="Times New Roman" pitchFamily="18" charset="0"/>
              </a:rPr>
              <a:t>РК засада у пракси није одлучивала применом одредбе члана 157. став 2. ЗЈН, поступала у случају подношења захтева за заштиту права од стране лица која немају активну легитимацију</a:t>
            </a:r>
            <a:endParaRPr lang="sr-Cyrl-R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marL="0" lvl="0" indent="0" algn="just">
              <a:lnSpc>
                <a:spcPct val="150000"/>
              </a:lnSpc>
              <a:buNone/>
            </a:pPr>
            <a:endParaRPr lang="en-US" sz="1700" dirty="0" smtClean="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01466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Рокови и начин подношења захтева за заштиту права (чл. 149. ЗЈН)</a:t>
            </a:r>
            <a:endParaRPr lang="x-none"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7620000" cy="5105400"/>
          </a:xfrm>
        </p:spPr>
        <p:txBody>
          <a:bodyPr>
            <a:normAutofit/>
          </a:bodyPr>
          <a:lstStyle/>
          <a:p>
            <a:pPr algn="just">
              <a:lnSpc>
                <a:spcPct val="80000"/>
              </a:lnSpc>
              <a:buSzPct val="80000"/>
              <a:buFont typeface="Wingdings" pitchFamily="2" charset="2"/>
              <a:buChar char="Ø"/>
              <a:defRPr/>
            </a:pPr>
            <a:r>
              <a:rPr lang="sr-Cyrl-CS" sz="2200" dirty="0" smtClean="0">
                <a:latin typeface="Times New Roman" panose="02020603050405020304" pitchFamily="18" charset="0"/>
                <a:cs typeface="Times New Roman" panose="02020603050405020304" pitchFamily="18" charset="0"/>
              </a:rPr>
              <a:t>Додат је нов став (149. став 4.) који гласи:</a:t>
            </a:r>
          </a:p>
          <a:p>
            <a:pPr algn="just">
              <a:lnSpc>
                <a:spcPct val="80000"/>
              </a:lnSpc>
              <a:buSzPct val="80000"/>
              <a:buFont typeface="Wingdings" pitchFamily="2" charset="2"/>
              <a:buChar char="Ø"/>
              <a:defRPr/>
            </a:pPr>
            <a:r>
              <a:rPr lang="ru-RU" sz="2200" dirty="0">
                <a:latin typeface="Times New Roman" panose="02020603050405020304" pitchFamily="18" charset="0"/>
                <a:cs typeface="Times New Roman" panose="02020603050405020304" pitchFamily="18" charset="0"/>
              </a:rPr>
              <a:t>Захтев за заштиту права којим се оспоравају радње које наручилац предузме пре истека рока за подношење понуда, а након истека рока из става 3. овог </a:t>
            </a:r>
            <a:r>
              <a:rPr lang="ru-RU" sz="2200" dirty="0" smtClean="0">
                <a:latin typeface="Times New Roman" panose="02020603050405020304" pitchFamily="18" charset="0"/>
                <a:cs typeface="Times New Roman" panose="02020603050405020304" pitchFamily="18" charset="0"/>
              </a:rPr>
              <a:t>члана, </a:t>
            </a:r>
            <a:r>
              <a:rPr lang="ru-RU" sz="2200" dirty="0">
                <a:latin typeface="Times New Roman" panose="02020603050405020304" pitchFamily="18" charset="0"/>
                <a:cs typeface="Times New Roman" panose="02020603050405020304" pitchFamily="18" charset="0"/>
              </a:rPr>
              <a:t>сматраће се благовременим уколико је </a:t>
            </a:r>
            <a:r>
              <a:rPr lang="ru-RU" sz="2200" b="1" dirty="0">
                <a:latin typeface="Times New Roman" panose="02020603050405020304" pitchFamily="18" charset="0"/>
                <a:cs typeface="Times New Roman" panose="02020603050405020304" pitchFamily="18" charset="0"/>
              </a:rPr>
              <a:t>поднет</a:t>
            </a:r>
            <a:r>
              <a:rPr lang="ru-RU" sz="2200" dirty="0">
                <a:latin typeface="Times New Roman" panose="02020603050405020304" pitchFamily="18" charset="0"/>
                <a:cs typeface="Times New Roman" panose="02020603050405020304" pitchFamily="18" charset="0"/>
              </a:rPr>
              <a:t> најкасније до истека рока за подношење </a:t>
            </a:r>
            <a:r>
              <a:rPr lang="ru-RU" sz="2200" dirty="0" smtClean="0">
                <a:latin typeface="Times New Roman" panose="02020603050405020304" pitchFamily="18" charset="0"/>
                <a:cs typeface="Times New Roman" panose="02020603050405020304" pitchFamily="18" charset="0"/>
              </a:rPr>
              <a:t>понуда</a:t>
            </a: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Овом захтеву не мора претходити претходно упозорење!!!</a:t>
            </a: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Одредбу става 4. за благовременост захтева за заштиту права користити само ако је неспорно било </a:t>
            </a:r>
            <a:r>
              <a:rPr lang="ru-RU" sz="2200" b="1" dirty="0" smtClean="0">
                <a:latin typeface="Times New Roman" panose="02020603050405020304" pitchFamily="18" charset="0"/>
                <a:cs typeface="Times New Roman" panose="02020603050405020304" pitchFamily="18" charset="0"/>
              </a:rPr>
              <a:t>незаконитог поступања наручиоца унутар рока од 7/3 </a:t>
            </a:r>
            <a:r>
              <a:rPr lang="ru-RU" sz="2200" dirty="0" smtClean="0">
                <a:latin typeface="Times New Roman" panose="02020603050405020304" pitchFamily="18" charset="0"/>
                <a:cs typeface="Times New Roman" panose="02020603050405020304" pitchFamily="18" charset="0"/>
              </a:rPr>
              <a:t>дана пре истека рока за подношење понуда (не може се услед давања одговора на захтев за појашњење конк. док у оквиру овог рока, утврдити благовременост поднетих захтева за заштиту права)</a:t>
            </a:r>
            <a:endParaRPr lang="sr-Cyrl-CS" sz="22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778946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2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Рокови и начин подношења захтева за заштиту права (чл. 149. ЗЈН)</a:t>
            </a:r>
            <a:endParaRPr lang="x-none"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7620000" cy="5105400"/>
          </a:xfrm>
        </p:spPr>
        <p:txBody>
          <a:bodyPr>
            <a:normAutofit/>
          </a:bodyPr>
          <a:lstStyle/>
          <a:p>
            <a:pPr marL="0" indent="0" algn="just">
              <a:lnSpc>
                <a:spcPct val="80000"/>
              </a:lnSpc>
              <a:buSzPct val="80000"/>
              <a:buNone/>
              <a:defRPr/>
            </a:pPr>
            <a:endParaRPr lang="ru-RU" sz="2200" dirty="0" smtClean="0">
              <a:latin typeface="Times New Roman" panose="02020603050405020304" pitchFamily="18" charset="0"/>
              <a:cs typeface="Times New Roman" panose="02020603050405020304" pitchFamily="18" charset="0"/>
            </a:endParaRP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Уколико је било незаконитог поступања осмог дана пре истека рока за подношење понуда (било измена конк док, није продужен рок, или је исти непримерен) за благовремено подношење захтева за заштиту права исти треба да буде поднет у смислу члана 149. став 3. ЗЈН, </a:t>
            </a:r>
          </a:p>
          <a:p>
            <a:pPr algn="just">
              <a:lnSpc>
                <a:spcPct val="80000"/>
              </a:lnSpc>
              <a:buSzPct val="80000"/>
              <a:buFont typeface="Wingdings" pitchFamily="2" charset="2"/>
              <a:buChar char="Ø"/>
              <a:defRPr/>
            </a:pPr>
            <a:r>
              <a:rPr lang="ru-RU" sz="2200" dirty="0" smtClean="0">
                <a:latin typeface="Times New Roman" panose="02020603050405020304" pitchFamily="18" charset="0"/>
                <a:cs typeface="Times New Roman" panose="02020603050405020304" pitchFamily="18" charset="0"/>
              </a:rPr>
              <a:t>У јавним набавкама мале вредности уколико је било измена конк док четири дана пре истека рока за подношење понуда (без продужетка рока за подношење понуда) за благовременост захтева за заштиту права релевантна одредба члана 149. став 3. ЗЈН</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03870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Однос претходног упозорења и захтева за заштиту права</a:t>
            </a:r>
            <a:endParaRPr lang="en-US"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sr-Cyrl-RS" sz="2400" dirty="0" smtClean="0">
                <a:latin typeface="Times New Roman" pitchFamily="18" charset="0"/>
                <a:cs typeface="Times New Roman" pitchFamily="18" charset="0"/>
              </a:rPr>
              <a:t>Одредбом члана 149. став 3. ЗЈН прописано да захтеву за заштиту права којим се оспорава конкурсна документација, позив или врста поступка мора да </a:t>
            </a:r>
            <a:r>
              <a:rPr lang="sr-Cyrl-RS" sz="2400" b="1" dirty="0" smtClean="0">
                <a:latin typeface="Times New Roman" pitchFamily="18" charset="0"/>
                <a:cs typeface="Times New Roman" pitchFamily="18" charset="0"/>
              </a:rPr>
              <a:t>претходи указивање </a:t>
            </a:r>
            <a:r>
              <a:rPr lang="sr-Cyrl-RS" sz="2400" dirty="0" smtClean="0">
                <a:latin typeface="Times New Roman" pitchFamily="18" charset="0"/>
                <a:cs typeface="Times New Roman" pitchFamily="18" charset="0"/>
              </a:rPr>
              <a:t>на „евентуалне недостатке и неправилности, а да их наручилац није отклонио“ </a:t>
            </a:r>
          </a:p>
          <a:p>
            <a:pPr algn="just">
              <a:buFont typeface="Wingdings" pitchFamily="2" charset="2"/>
              <a:buChar char="Ø"/>
            </a:pPr>
            <a:r>
              <a:rPr lang="sr-Cyrl-RS" sz="2400" dirty="0" smtClean="0">
                <a:latin typeface="Times New Roman" pitchFamily="18" charset="0"/>
                <a:cs typeface="Times New Roman" pitchFamily="18" charset="0"/>
              </a:rPr>
              <a:t>да </a:t>
            </a:r>
            <a:r>
              <a:rPr lang="sr-Cyrl-RS" sz="2400" dirty="0">
                <a:latin typeface="Times New Roman" pitchFamily="18" charset="0"/>
                <a:cs typeface="Times New Roman" pitchFamily="18" charset="0"/>
              </a:rPr>
              <a:t>ли претходно упозорење мора да има </a:t>
            </a:r>
            <a:r>
              <a:rPr lang="sr-Cyrl-RS" sz="2400" b="1" dirty="0">
                <a:latin typeface="Times New Roman" pitchFamily="18" charset="0"/>
                <a:cs typeface="Times New Roman" pitchFamily="18" charset="0"/>
              </a:rPr>
              <a:t>посебну форму </a:t>
            </a:r>
            <a:r>
              <a:rPr lang="sr-Cyrl-RS" sz="2400" dirty="0">
                <a:latin typeface="Times New Roman" pitchFamily="18" charset="0"/>
                <a:cs typeface="Times New Roman" pitchFamily="18" charset="0"/>
              </a:rPr>
              <a:t>(то јест посебан наслов, и да буде у оквиру посебног поднеска неовисно од захтева за додатним појашњењем, да би наручилац правилно поступао водећи посебно рачуна о роковима, тј о потреби свог хитног реаговања, имајући у виду -7 и -</a:t>
            </a:r>
            <a:r>
              <a:rPr lang="sr-Cyrl-RS" sz="2400" dirty="0" smtClean="0">
                <a:latin typeface="Times New Roman" pitchFamily="18" charset="0"/>
                <a:cs typeface="Times New Roman" pitchFamily="18" charset="0"/>
              </a:rPr>
              <a:t>3 дана рок за подношење ззп), није неопходно</a:t>
            </a:r>
          </a:p>
          <a:p>
            <a:pPr algn="just">
              <a:buFont typeface="Wingdings" pitchFamily="2" charset="2"/>
              <a:buChar char="Ø"/>
            </a:pPr>
            <a:r>
              <a:rPr lang="sr-Cyrl-RS" sz="2400" dirty="0" smtClean="0">
                <a:latin typeface="Times New Roman" pitchFamily="18" charset="0"/>
                <a:cs typeface="Times New Roman" pitchFamily="18" charset="0"/>
              </a:rPr>
              <a:t>Да ли претходно упозорење може поставити један понуђач, а други изјавити захтев за заштиту права</a:t>
            </a:r>
          </a:p>
          <a:p>
            <a:pPr algn="just"/>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245353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11616</TotalTime>
  <Words>4436</Words>
  <Application>Microsoft Office PowerPoint</Application>
  <PresentationFormat>On-screen Show (4:3)</PresentationFormat>
  <Paragraphs>223</Paragraphs>
  <Slides>36</Slides>
  <Notes>4</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2_Office Theme</vt:lpstr>
      <vt:lpstr>PowerPoint Presentation</vt:lpstr>
      <vt:lpstr>Активна легитимација у поступку</vt:lpstr>
      <vt:lpstr>Aктивна легитимација </vt:lpstr>
      <vt:lpstr>Активна легитимација у поступку</vt:lpstr>
      <vt:lpstr>Активна легитимација у поступку</vt:lpstr>
      <vt:lpstr>Активна легитимација у поступку</vt:lpstr>
      <vt:lpstr>Рокови и начин подношења захтева за заштиту права (чл. 149. ЗЈН)</vt:lpstr>
      <vt:lpstr>Рокови и начин подношења захтева за заштиту права (чл. 149. ЗЈН)</vt:lpstr>
      <vt:lpstr>Однос претходног упозорења и захтева за заштиту права</vt:lpstr>
      <vt:lpstr>Однос претходног упозорења и захтева за заштиту права</vt:lpstr>
      <vt:lpstr>Однос претходног упозорења и захтева за заштиту права</vt:lpstr>
      <vt:lpstr>ДЕЈСТВО ЗАХТЕВА ЗА ЗАШТИТУ ПРАВА</vt:lpstr>
      <vt:lpstr>Уочене неправилности наручиоца везане за чл. 150. ЗЈН</vt:lpstr>
      <vt:lpstr>Поступање по захтеву</vt:lpstr>
      <vt:lpstr>Поступање наручиоца по захтевима за заштиту права</vt:lpstr>
      <vt:lpstr>Електронска комуникација</vt:lpstr>
      <vt:lpstr>PowerPoint Presentation</vt:lpstr>
      <vt:lpstr>ИЗЈАВА КАО ДОКАЗИВАЊЕ ИСПУЊЕНОСТИ УСЛОВА</vt:lpstr>
      <vt:lpstr>Услови за учешће – проблеми везани за дозволу важећег органа</vt:lpstr>
      <vt:lpstr>Додатни услови за учешће – финансијски капацитет</vt:lpstr>
      <vt:lpstr>Додатни услови за учешће –пословни капацитет</vt:lpstr>
      <vt:lpstr>Додатни услови за учешће – кадровски капацитет</vt:lpstr>
      <vt:lpstr>Додатни услови за учешће – кадровски капацитет</vt:lpstr>
      <vt:lpstr>Техничке спецификације – проблеми са одредбом „или одговарајуће“</vt:lpstr>
      <vt:lpstr>Ауторизације / овлашћења произвођача</vt:lpstr>
      <vt:lpstr>Битни недостаци понуде</vt:lpstr>
      <vt:lpstr>Стручна оцена понуда</vt:lpstr>
      <vt:lpstr>Обустава из објективних и доказивих разлога</vt:lpstr>
      <vt:lpstr>Медицински потрошни материјал – лош пример (хируршки конци)</vt:lpstr>
      <vt:lpstr>Медицински потрошни материјал – лош пример (хируршке рукавице)</vt:lpstr>
      <vt:lpstr>Медицински потрошни материјал – добар пример (хируршки конци)</vt:lpstr>
      <vt:lpstr>Медицински потрошни материјал – добар пример (игле)</vt:lpstr>
      <vt:lpstr>Сервисирање медицинске опреме „Drager Tehnika“ и „Медитеран плус“</vt:lpstr>
      <vt:lpstr>Сервисирање медицинске опреме „Drager Tehnika“ и „Медитеран плус“</vt:lpstr>
      <vt:lpstr>Јавне набавке хемодијализе</vt:lpstr>
      <vt:lpstr>ХВАЛА НА ПАЖЊИ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Korisnik501</cp:lastModifiedBy>
  <cp:revision>859</cp:revision>
  <dcterms:created xsi:type="dcterms:W3CDTF">2006-08-16T00:00:00Z</dcterms:created>
  <dcterms:modified xsi:type="dcterms:W3CDTF">2016-06-30T16:37:56Z</dcterms:modified>
</cp:coreProperties>
</file>